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2"/>
  </p:notesMasterIdLst>
  <p:sldIdLst>
    <p:sldId id="257" r:id="rId2"/>
    <p:sldId id="273" r:id="rId3"/>
    <p:sldId id="274" r:id="rId4"/>
    <p:sldId id="275" r:id="rId5"/>
    <p:sldId id="276" r:id="rId6"/>
    <p:sldId id="277" r:id="rId7"/>
    <p:sldId id="278" r:id="rId8"/>
    <p:sldId id="279" r:id="rId9"/>
    <p:sldId id="287" r:id="rId10"/>
    <p:sldId id="29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A52"/>
    <a:srgbClr val="E9EDF0"/>
    <a:srgbClr val="6795B4"/>
    <a:srgbClr val="F8FAFC"/>
    <a:srgbClr val="00B9FF"/>
    <a:srgbClr val="CED9E1"/>
    <a:srgbClr val="000000"/>
    <a:srgbClr val="9EBACC"/>
    <a:srgbClr val="DBE9F3"/>
    <a:srgbClr val="669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0"/>
    <p:restoredTop sz="96534"/>
  </p:normalViewPr>
  <p:slideViewPr>
    <p:cSldViewPr snapToGrid="0" snapToObjects="1">
      <p:cViewPr varScale="1">
        <p:scale>
          <a:sx n="121" d="100"/>
          <a:sy n="121" d="100"/>
        </p:scale>
        <p:origin x="184" y="504"/>
      </p:cViewPr>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3A558-73C8-BD49-B216-FB26EBFF9EE4}"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6CD4-A85A-974D-81E8-45F1DBB41D41}" type="slidenum">
              <a:rPr lang="en-US" smtClean="0"/>
              <a:t>‹#›</a:t>
            </a:fld>
            <a:endParaRPr lang="en-US"/>
          </a:p>
        </p:txBody>
      </p:sp>
    </p:spTree>
    <p:extLst>
      <p:ext uri="{BB962C8B-B14F-4D97-AF65-F5344CB8AC3E}">
        <p14:creationId xmlns:p14="http://schemas.microsoft.com/office/powerpoint/2010/main" val="278591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pnas.org/content/116/4/107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a:t>
            </a:fld>
            <a:endParaRPr lang="en-US"/>
          </a:p>
        </p:txBody>
      </p:sp>
    </p:spTree>
    <p:extLst>
      <p:ext uri="{BB962C8B-B14F-4D97-AF65-F5344CB8AC3E}">
        <p14:creationId xmlns:p14="http://schemas.microsoft.com/office/powerpoint/2010/main" val="3413339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ML, on the other hand, works differently. In this case, we provide a series of inputs and expected outputs, and we ask the computer to produce the algorithm, which we often call a model.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http://storybydata.com/datacated-weekly/limits-of-data-hungry-deep-learning/</a:t>
            </a:r>
          </a:p>
          <a:p>
            <a:endParaRPr/>
          </a:p>
          <a:p>
            <a:r>
              <a:t>Finally, Deep Learning is a subset of ML that is perfect for making sense out of large amounts of complex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rPr u="sng">
                <a:hlinkClick r:id="rId3"/>
              </a:rPr>
              <a:t>https://www.pnas.org/content/116/4/1074</a:t>
            </a:r>
          </a:p>
          <a:p>
            <a:endParaRPr u="sng">
              <a:hlinkClick r:id="rId3"/>
            </a:endParaRPr>
          </a:p>
          <a:p>
            <a:r>
              <a:t>It does so by using a layered approach to simplify complex datasets until the parts of that data that matter to learning the algorithm, (called features) emerge, and a model can be created or refined.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My favorite explanation of Machine Learning in general, and the subset of Deep Learning specifically comes from Andrew Trask’s book “Grokking Deep Learning.” Let’s pretend we find ourselves in a place where the stoplights at each intersection are completely unfamiliar to us. When we come to one of these, we pause and observe several interactions and how pedestrians react to the lights. After a handful of observations, we can probably infer the answer. Our brains are very good at observing patterns and finding correlation.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r>
              <a:t>As it turns out, at its core, this is all Machine Learning is: providing a set of inputs and outputs, and devising approaches (architectures, parameters, and tuning) to help the machine learn the right correlation to be able to predict future answers with as small an error as possible. Many of the buzzwords around ML, and DL, CNNs, RNNs, etc. describe nothing more than differing approaches for helping computers find the most accurate correlations, as fast as possible.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As it turns out, at its core, this is all Machine Learning is: providing a set of inputs and outputs, and devising approaches (architectures, parameters, and tuning) to help the machine learn the right correlation to be able to predict future answers with as small an error as possible. Many of the buzzwords around ML, and DL, CNNs, RNNs, etc. describe nothing more than differing approaches for helping computers find the most accurate correlations, as fast as possible.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r>
              <a:t>As it turns out, at its core, this is all Machine Learning is: providing a set of inputs and outputs, and devising approaches (architectures, parameters, and tuning) to help the machine learn the right correlation to be able to predict future answers with as small an error as possible. Many of the buzzwords around ML, and DL, CNNs, RNNs, etc. describe nothing more than differing approaches for helping computers find the most accurate correlations, as fast as possible.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r>
              <a:t>[Training an Emotion Model with TensorFlow and Keras in Python]</a:t>
            </a:r>
          </a:p>
          <a:p>
            <a:endParaRPr/>
          </a:p>
          <a:p>
            <a:r>
              <a:t>Let’s look at an example of the model building and training process now.</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A picture containing text, sign, gauge&#10;&#10;Description automatically generated">
            <a:extLst>
              <a:ext uri="{FF2B5EF4-FFF2-40B4-BE49-F238E27FC236}">
                <a16:creationId xmlns:a16="http://schemas.microsoft.com/office/drawing/2014/main" id="{786D0FC9-ABEE-5846-AD9A-A8673E8D0130}"/>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8" name="Straight Arrow Connector 7">
            <a:extLst>
              <a:ext uri="{FF2B5EF4-FFF2-40B4-BE49-F238E27FC236}">
                <a16:creationId xmlns:a16="http://schemas.microsoft.com/office/drawing/2014/main" id="{7A81572F-AE7D-0444-9681-2056870B8928}"/>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737B0A-F026-884D-B9A0-80F018D2EF4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112101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5" name="Google Shape;99;p15">
            <a:extLst>
              <a:ext uri="{FF2B5EF4-FFF2-40B4-BE49-F238E27FC236}">
                <a16:creationId xmlns:a16="http://schemas.microsoft.com/office/drawing/2014/main" id="{4C5C3E16-1653-6C45-B1E7-0C743D197264}"/>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02346766-F733-0448-933C-0B605C627229}"/>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77339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9B67B18D-09CC-BB4D-B9E8-CE9165EC1E62}"/>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11" name="Picture 7" descr="A picture containing text, sign, gauge&#10;&#10;Description automatically generated">
            <a:extLst>
              <a:ext uri="{FF2B5EF4-FFF2-40B4-BE49-F238E27FC236}">
                <a16:creationId xmlns:a16="http://schemas.microsoft.com/office/drawing/2014/main" id="{C00DCAFB-AB6A-E947-B30C-D2FDF6C1840E}"/>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7" name="Text Placeholder 16">
            <a:extLst>
              <a:ext uri="{FF2B5EF4-FFF2-40B4-BE49-F238E27FC236}">
                <a16:creationId xmlns:a16="http://schemas.microsoft.com/office/drawing/2014/main" id="{D42F6CF4-A601-4B4A-B9CA-F6FC031A1807}"/>
              </a:ext>
            </a:extLst>
          </p:cNvPr>
          <p:cNvSpPr>
            <a:spLocks noGrp="1"/>
          </p:cNvSpPr>
          <p:nvPr>
            <p:ph type="body" sz="quarter" idx="10"/>
          </p:nvPr>
        </p:nvSpPr>
        <p:spPr>
          <a:xfrm>
            <a:off x="1210066" y="1960110"/>
            <a:ext cx="9993312" cy="3886200"/>
          </a:xfrm>
        </p:spPr>
        <p:txBody>
          <a:bodyPr/>
          <a:lstStyle>
            <a:lvl1pPr>
              <a:defRPr>
                <a:latin typeface="Barlow" pitchFamily="2" charset="77"/>
              </a:defRPr>
            </a:lvl1pPr>
            <a:lvl2pPr>
              <a:defRPr>
                <a:latin typeface="Barlow" pitchFamily="2" charset="77"/>
              </a:defRPr>
            </a:lvl2pPr>
            <a:lvl3pPr>
              <a:defRPr>
                <a:latin typeface="Barlow" pitchFamily="2" charset="77"/>
              </a:defRPr>
            </a:lvl3pPr>
            <a:lvl4pPr>
              <a:defRPr>
                <a:latin typeface="Barlow" pitchFamily="2" charset="77"/>
              </a:defRPr>
            </a:lvl4pPr>
            <a:lvl5pPr>
              <a:defRPr>
                <a:latin typeface="Barlow"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4BFF1071-FAEF-9C47-B4A1-6BBDA3BF6731}"/>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6" name="Google Shape;99;p15">
            <a:extLst>
              <a:ext uri="{FF2B5EF4-FFF2-40B4-BE49-F238E27FC236}">
                <a16:creationId xmlns:a16="http://schemas.microsoft.com/office/drawing/2014/main" id="{78AE98A2-4866-6B4A-812E-C44D867B3CC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D6B1E3DA-B2E8-8E44-8146-11525B48B029}"/>
              </a:ext>
            </a:extLst>
          </p:cNvPr>
          <p:cNvSpPr>
            <a:spLocks noGrp="1"/>
          </p:cNvSpPr>
          <p:nvPr>
            <p:ph type="title" hasCustomPrompt="1"/>
          </p:nvPr>
        </p:nvSpPr>
        <p:spPr>
          <a:xfrm>
            <a:off x="1212615" y="760961"/>
            <a:ext cx="999076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407225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7" descr="A picture containing text, sign, gauge&#10;&#10;Description automatically generated">
            <a:extLst>
              <a:ext uri="{FF2B5EF4-FFF2-40B4-BE49-F238E27FC236}">
                <a16:creationId xmlns:a16="http://schemas.microsoft.com/office/drawing/2014/main" id="{93FBC160-8235-3441-8141-2748676704ED}"/>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0" name="Google Shape;200;p19">
            <a:extLst>
              <a:ext uri="{FF2B5EF4-FFF2-40B4-BE49-F238E27FC236}">
                <a16:creationId xmlns:a16="http://schemas.microsoft.com/office/drawing/2014/main" id="{F2EA6088-7353-3E47-A8EA-3EBB6FED8502}"/>
              </a:ext>
            </a:extLst>
          </p:cNvPr>
          <p:cNvSpPr/>
          <p:nvPr userDrawn="1"/>
        </p:nvSpPr>
        <p:spPr>
          <a:xfrm>
            <a:off x="6675475" y="150"/>
            <a:ext cx="5516400" cy="6848631"/>
          </a:xfrm>
          <a:prstGeom prst="rect">
            <a:avLst/>
          </a:prstGeom>
          <a:solidFill>
            <a:srgbClr val="F8FA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1" name="Straight Arrow Connector 10">
            <a:extLst>
              <a:ext uri="{FF2B5EF4-FFF2-40B4-BE49-F238E27FC236}">
                <a16:creationId xmlns:a16="http://schemas.microsoft.com/office/drawing/2014/main" id="{E5AA3F15-F158-174F-AE15-DBC9795040F3}"/>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6F0D8906-10FA-3047-A6B9-E19E68AF2203}"/>
              </a:ext>
            </a:extLst>
          </p:cNvPr>
          <p:cNvSpPr>
            <a:spLocks noGrp="1"/>
          </p:cNvSpPr>
          <p:nvPr>
            <p:ph type="pic" sz="quarter" idx="10"/>
          </p:nvPr>
        </p:nvSpPr>
        <p:spPr>
          <a:xfrm>
            <a:off x="6675475" y="9219"/>
            <a:ext cx="5516525" cy="6848781"/>
          </a:xfr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63594AA5-BEA7-3D42-8FAB-8203F5A6256B}"/>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7" name="Google Shape;99;p15">
            <a:extLst>
              <a:ext uri="{FF2B5EF4-FFF2-40B4-BE49-F238E27FC236}">
                <a16:creationId xmlns:a16="http://schemas.microsoft.com/office/drawing/2014/main" id="{A5E98BF6-C2D6-F34E-959C-BB15F1855AB7}"/>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3F025848-4F96-F248-9C43-75704BC31E0E}"/>
              </a:ext>
            </a:extLst>
          </p:cNvPr>
          <p:cNvSpPr>
            <a:spLocks noGrp="1"/>
          </p:cNvSpPr>
          <p:nvPr>
            <p:ph type="title" hasCustomPrompt="1"/>
          </p:nvPr>
        </p:nvSpPr>
        <p:spPr>
          <a:xfrm>
            <a:off x="1212616" y="760961"/>
            <a:ext cx="4932312"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420492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1" name="Title 1">
            <a:extLst>
              <a:ext uri="{FF2B5EF4-FFF2-40B4-BE49-F238E27FC236}">
                <a16:creationId xmlns:a16="http://schemas.microsoft.com/office/drawing/2014/main" id="{3A293304-CBF8-AA4A-906E-D5960585349C}"/>
              </a:ext>
            </a:extLst>
          </p:cNvPr>
          <p:cNvSpPr>
            <a:spLocks noGrp="1"/>
          </p:cNvSpPr>
          <p:nvPr>
            <p:ph type="title" hasCustomPrompt="1"/>
          </p:nvPr>
        </p:nvSpPr>
        <p:spPr>
          <a:xfrm>
            <a:off x="1896873" y="4251074"/>
            <a:ext cx="8398253" cy="625089"/>
          </a:xfrm>
        </p:spPr>
        <p:txBody>
          <a:bodyPr>
            <a:normAutofit/>
          </a:bodyPr>
          <a:lstStyle>
            <a:lvl1pPr algn="ctr">
              <a:defRPr sz="3600" b="1"/>
            </a:lvl1pPr>
          </a:lstStyle>
          <a:p>
            <a:r>
              <a:rPr lang="en-US"/>
              <a:t>Title Text</a:t>
            </a:r>
          </a:p>
        </p:txBody>
      </p:sp>
      <p:sp>
        <p:nvSpPr>
          <p:cNvPr id="12" name="Text Placeholder 4">
            <a:extLst>
              <a:ext uri="{FF2B5EF4-FFF2-40B4-BE49-F238E27FC236}">
                <a16:creationId xmlns:a16="http://schemas.microsoft.com/office/drawing/2014/main" id="{235657F2-ECDD-5E44-9103-13F413DCC8DA}"/>
              </a:ext>
            </a:extLst>
          </p:cNvPr>
          <p:cNvSpPr>
            <a:spLocks noGrp="1"/>
          </p:cNvSpPr>
          <p:nvPr>
            <p:ph type="body" sz="quarter" idx="10"/>
          </p:nvPr>
        </p:nvSpPr>
        <p:spPr>
          <a:xfrm>
            <a:off x="1896873" y="4999609"/>
            <a:ext cx="8398253" cy="403225"/>
          </a:xfrm>
        </p:spPr>
        <p:txBody>
          <a:bodyPr/>
          <a:lstStyle>
            <a:lvl1pPr marL="0" indent="0" algn="ctr">
              <a:buNone/>
              <a:defRPr sz="18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4664675" y="922434"/>
            <a:ext cx="2862647" cy="2862648"/>
          </a:xfrm>
          <a:prstGeom prst="ellipse">
            <a:avLst/>
          </a:prstGeom>
          <a:solidFill>
            <a:srgbClr val="E9EDF0"/>
          </a:solidFill>
        </p:spPr>
        <p:txBody>
          <a:bodyPr anchor="ctr"/>
          <a:lstStyle>
            <a:lvl1pPr marL="0" indent="0" algn="ctr">
              <a:buNone/>
              <a:defRPr/>
            </a:lvl1pPr>
          </a:lstStyle>
          <a:p>
            <a:r>
              <a:rPr lang="en-US"/>
              <a:t>Speaker</a:t>
            </a:r>
          </a:p>
          <a:p>
            <a:r>
              <a:rPr lang="en-US"/>
              <a:t>picture</a:t>
            </a:r>
          </a:p>
        </p:txBody>
      </p:sp>
    </p:spTree>
    <p:extLst>
      <p:ext uri="{BB962C8B-B14F-4D97-AF65-F5344CB8AC3E}">
        <p14:creationId xmlns:p14="http://schemas.microsoft.com/office/powerpoint/2010/main" val="220408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2096979"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3" name="Text Placeholder 2">
            <a:extLst>
              <a:ext uri="{FF2B5EF4-FFF2-40B4-BE49-F238E27FC236}">
                <a16:creationId xmlns:a16="http://schemas.microsoft.com/office/drawing/2014/main" id="{002E2882-57D0-F34B-AA22-63B75B1C9EFE}"/>
              </a:ext>
            </a:extLst>
          </p:cNvPr>
          <p:cNvSpPr>
            <a:spLocks noGrp="1"/>
          </p:cNvSpPr>
          <p:nvPr>
            <p:ph type="body" sz="quarter" idx="12"/>
          </p:nvPr>
        </p:nvSpPr>
        <p:spPr>
          <a:xfrm>
            <a:off x="1585913"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5" name="Picture Placeholder 6">
            <a:extLst>
              <a:ext uri="{FF2B5EF4-FFF2-40B4-BE49-F238E27FC236}">
                <a16:creationId xmlns:a16="http://schemas.microsoft.com/office/drawing/2014/main" id="{4FB02DE9-E18C-BD4B-92CC-E45D14214EA3}"/>
              </a:ext>
            </a:extLst>
          </p:cNvPr>
          <p:cNvSpPr>
            <a:spLocks noGrp="1"/>
          </p:cNvSpPr>
          <p:nvPr>
            <p:ph type="pic" sz="quarter" idx="13" hasCustomPrompt="1"/>
          </p:nvPr>
        </p:nvSpPr>
        <p:spPr>
          <a:xfrm>
            <a:off x="5564897"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6" name="Text Placeholder 2">
            <a:extLst>
              <a:ext uri="{FF2B5EF4-FFF2-40B4-BE49-F238E27FC236}">
                <a16:creationId xmlns:a16="http://schemas.microsoft.com/office/drawing/2014/main" id="{7DCDB0EB-F025-E84B-9A77-7C03215362A8}"/>
              </a:ext>
            </a:extLst>
          </p:cNvPr>
          <p:cNvSpPr>
            <a:spLocks noGrp="1"/>
          </p:cNvSpPr>
          <p:nvPr>
            <p:ph type="body" sz="quarter" idx="14"/>
          </p:nvPr>
        </p:nvSpPr>
        <p:spPr>
          <a:xfrm>
            <a:off x="5053831"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FD960712-2C2C-F641-BC9E-F7F9F56F6BD4}"/>
              </a:ext>
            </a:extLst>
          </p:cNvPr>
          <p:cNvSpPr>
            <a:spLocks noGrp="1"/>
          </p:cNvSpPr>
          <p:nvPr>
            <p:ph type="pic" sz="quarter" idx="15" hasCustomPrompt="1"/>
          </p:nvPr>
        </p:nvSpPr>
        <p:spPr>
          <a:xfrm>
            <a:off x="9046192" y="1989131"/>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5D637424-A55D-744E-9B17-0ADA8C737519}"/>
              </a:ext>
            </a:extLst>
          </p:cNvPr>
          <p:cNvSpPr>
            <a:spLocks noGrp="1"/>
          </p:cNvSpPr>
          <p:nvPr>
            <p:ph type="body" sz="quarter" idx="16"/>
          </p:nvPr>
        </p:nvSpPr>
        <p:spPr>
          <a:xfrm>
            <a:off x="8535126" y="4250571"/>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30" name="Google Shape;99;p15">
            <a:extLst>
              <a:ext uri="{FF2B5EF4-FFF2-40B4-BE49-F238E27FC236}">
                <a16:creationId xmlns:a16="http://schemas.microsoft.com/office/drawing/2014/main" id="{D938FCA4-792A-A846-B0D1-DE2FB0888D88}"/>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69F648C3-711E-DA4D-A30F-2E643903F010}"/>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
        <p:nvSpPr>
          <p:cNvPr id="32" name="Text Placeholder 2">
            <a:extLst>
              <a:ext uri="{FF2B5EF4-FFF2-40B4-BE49-F238E27FC236}">
                <a16:creationId xmlns:a16="http://schemas.microsoft.com/office/drawing/2014/main" id="{98943B3C-D157-FF43-8A7B-E9E65B9B34E7}"/>
              </a:ext>
            </a:extLst>
          </p:cNvPr>
          <p:cNvSpPr>
            <a:spLocks noGrp="1"/>
          </p:cNvSpPr>
          <p:nvPr>
            <p:ph type="body" sz="quarter" idx="17" hasCustomPrompt="1"/>
          </p:nvPr>
        </p:nvSpPr>
        <p:spPr>
          <a:xfrm>
            <a:off x="1585913" y="37119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3" name="Text Placeholder 2">
            <a:extLst>
              <a:ext uri="{FF2B5EF4-FFF2-40B4-BE49-F238E27FC236}">
                <a16:creationId xmlns:a16="http://schemas.microsoft.com/office/drawing/2014/main" id="{75C8F0A8-F872-6B45-9261-14EED3C480EC}"/>
              </a:ext>
            </a:extLst>
          </p:cNvPr>
          <p:cNvSpPr>
            <a:spLocks noGrp="1"/>
          </p:cNvSpPr>
          <p:nvPr>
            <p:ph type="body" sz="quarter" idx="18" hasCustomPrompt="1"/>
          </p:nvPr>
        </p:nvSpPr>
        <p:spPr>
          <a:xfrm>
            <a:off x="5053705" y="36992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4" name="Text Placeholder 2">
            <a:extLst>
              <a:ext uri="{FF2B5EF4-FFF2-40B4-BE49-F238E27FC236}">
                <a16:creationId xmlns:a16="http://schemas.microsoft.com/office/drawing/2014/main" id="{85ED928D-F9CF-3149-9D58-46EC9772900C}"/>
              </a:ext>
            </a:extLst>
          </p:cNvPr>
          <p:cNvSpPr>
            <a:spLocks noGrp="1"/>
          </p:cNvSpPr>
          <p:nvPr>
            <p:ph type="body" sz="quarter" idx="19" hasCustomPrompt="1"/>
          </p:nvPr>
        </p:nvSpPr>
        <p:spPr>
          <a:xfrm>
            <a:off x="8521497" y="3675794"/>
            <a:ext cx="2536825" cy="402557"/>
          </a:xfrm>
        </p:spPr>
        <p:txBody>
          <a:bodyPr>
            <a:normAutofit/>
          </a:bodyPr>
          <a:lstStyle>
            <a:lvl1pPr marL="0" indent="0" algn="ctr">
              <a:buNone/>
              <a:defRPr sz="1800" b="1">
                <a:solidFill>
                  <a:schemeClr val="tx1"/>
                </a:solidFill>
              </a:defRPr>
            </a:lvl1pPr>
          </a:lstStyle>
          <a:p>
            <a:pPr lvl="0"/>
            <a:r>
              <a:rPr lang="en-US"/>
              <a:t>Title Text</a:t>
            </a:r>
          </a:p>
        </p:txBody>
      </p:sp>
    </p:spTree>
    <p:extLst>
      <p:ext uri="{BB962C8B-B14F-4D97-AF65-F5344CB8AC3E}">
        <p14:creationId xmlns:p14="http://schemas.microsoft.com/office/powerpoint/2010/main" val="335487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C9A66E4-3D33-744E-BC0B-B4E907E211F5}"/>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86196759-0AE3-C942-9DAF-1EA0ABC18216}"/>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10" name="Straight Arrow Connector 9">
            <a:extLst>
              <a:ext uri="{FF2B5EF4-FFF2-40B4-BE49-F238E27FC236}">
                <a16:creationId xmlns:a16="http://schemas.microsoft.com/office/drawing/2014/main" id="{97B98BFC-828B-D74F-AE44-5F86CC3A5CD0}"/>
              </a:ext>
            </a:extLst>
          </p:cNvPr>
          <p:cNvCxnSpPr/>
          <p:nvPr userDrawn="1"/>
        </p:nvCxnSpPr>
        <p:spPr>
          <a:xfrm>
            <a:off x="2930400"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1" name="Google Shape;98;p15">
            <a:extLst>
              <a:ext uri="{FF2B5EF4-FFF2-40B4-BE49-F238E27FC236}">
                <a16:creationId xmlns:a16="http://schemas.microsoft.com/office/drawing/2014/main" id="{30310233-0C61-9A41-B3E1-DE2C1175E470}"/>
              </a:ext>
            </a:extLst>
          </p:cNvPr>
          <p:cNvSpPr txBox="1"/>
          <p:nvPr userDrawn="1"/>
        </p:nvSpPr>
        <p:spPr>
          <a:xfrm>
            <a:off x="2536160"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01</a:t>
            </a:r>
            <a:endParaRPr lang="en-US" sz="2400">
              <a:solidFill>
                <a:srgbClr val="00B9FF"/>
              </a:solidFill>
            </a:endParaRPr>
          </a:p>
        </p:txBody>
      </p:sp>
      <p:cxnSp>
        <p:nvCxnSpPr>
          <p:cNvPr id="12" name="Straight Arrow Connector 11">
            <a:extLst>
              <a:ext uri="{FF2B5EF4-FFF2-40B4-BE49-F238E27FC236}">
                <a16:creationId xmlns:a16="http://schemas.microsoft.com/office/drawing/2014/main" id="{C8A571B5-E44A-2E45-9698-3A0E2C0FEA1F}"/>
              </a:ext>
            </a:extLst>
          </p:cNvPr>
          <p:cNvCxnSpPr>
            <a:cxnSpLocks/>
          </p:cNvCxnSpPr>
          <p:nvPr userDrawn="1"/>
        </p:nvCxnSpPr>
        <p:spPr>
          <a:xfrm>
            <a:off x="6098536"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3" name="Google Shape;98;p15">
            <a:extLst>
              <a:ext uri="{FF2B5EF4-FFF2-40B4-BE49-F238E27FC236}">
                <a16:creationId xmlns:a16="http://schemas.microsoft.com/office/drawing/2014/main" id="{52225549-D4DD-BC4E-8ED0-337FB93055BE}"/>
              </a:ext>
            </a:extLst>
          </p:cNvPr>
          <p:cNvSpPr txBox="1"/>
          <p:nvPr userDrawn="1"/>
        </p:nvSpPr>
        <p:spPr>
          <a:xfrm>
            <a:off x="5704296"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02</a:t>
            </a:r>
            <a:endParaRPr lang="en-US" sz="2400">
              <a:solidFill>
                <a:srgbClr val="00B9FF"/>
              </a:solidFill>
            </a:endParaRPr>
          </a:p>
        </p:txBody>
      </p:sp>
      <p:cxnSp>
        <p:nvCxnSpPr>
          <p:cNvPr id="14" name="Straight Arrow Connector 13">
            <a:extLst>
              <a:ext uri="{FF2B5EF4-FFF2-40B4-BE49-F238E27FC236}">
                <a16:creationId xmlns:a16="http://schemas.microsoft.com/office/drawing/2014/main" id="{0C31AFDD-67E8-A545-ACFE-5E8851E8AD5C}"/>
              </a:ext>
            </a:extLst>
          </p:cNvPr>
          <p:cNvCxnSpPr>
            <a:cxnSpLocks/>
          </p:cNvCxnSpPr>
          <p:nvPr userDrawn="1"/>
        </p:nvCxnSpPr>
        <p:spPr>
          <a:xfrm>
            <a:off x="9266671"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5" name="Google Shape;98;p15">
            <a:extLst>
              <a:ext uri="{FF2B5EF4-FFF2-40B4-BE49-F238E27FC236}">
                <a16:creationId xmlns:a16="http://schemas.microsoft.com/office/drawing/2014/main" id="{F0C0E7DB-E806-084C-8C73-387C89E47A2C}"/>
              </a:ext>
            </a:extLst>
          </p:cNvPr>
          <p:cNvSpPr txBox="1"/>
          <p:nvPr userDrawn="1"/>
        </p:nvSpPr>
        <p:spPr>
          <a:xfrm>
            <a:off x="8872431"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03</a:t>
            </a:r>
          </a:p>
        </p:txBody>
      </p:sp>
      <p:cxnSp>
        <p:nvCxnSpPr>
          <p:cNvPr id="16" name="Straight Arrow Connector 15">
            <a:extLst>
              <a:ext uri="{FF2B5EF4-FFF2-40B4-BE49-F238E27FC236}">
                <a16:creationId xmlns:a16="http://schemas.microsoft.com/office/drawing/2014/main" id="{8E4EFD7A-D8A6-514F-80AB-17F23DDC8430}"/>
              </a:ext>
            </a:extLst>
          </p:cNvPr>
          <p:cNvCxnSpPr>
            <a:cxnSpLocks/>
          </p:cNvCxnSpPr>
          <p:nvPr userDrawn="1"/>
        </p:nvCxnSpPr>
        <p:spPr>
          <a:xfrm>
            <a:off x="2930400"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7" name="Google Shape;98;p15">
            <a:extLst>
              <a:ext uri="{FF2B5EF4-FFF2-40B4-BE49-F238E27FC236}">
                <a16:creationId xmlns:a16="http://schemas.microsoft.com/office/drawing/2014/main" id="{3826F837-508B-4046-928E-D31BE9E018B3}"/>
              </a:ext>
            </a:extLst>
          </p:cNvPr>
          <p:cNvSpPr txBox="1"/>
          <p:nvPr userDrawn="1"/>
        </p:nvSpPr>
        <p:spPr>
          <a:xfrm>
            <a:off x="2536160"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04</a:t>
            </a:r>
          </a:p>
        </p:txBody>
      </p:sp>
      <p:cxnSp>
        <p:nvCxnSpPr>
          <p:cNvPr id="18" name="Straight Arrow Connector 17">
            <a:extLst>
              <a:ext uri="{FF2B5EF4-FFF2-40B4-BE49-F238E27FC236}">
                <a16:creationId xmlns:a16="http://schemas.microsoft.com/office/drawing/2014/main" id="{A95814EC-E920-1B4C-8EEF-D37E4DCEB411}"/>
              </a:ext>
            </a:extLst>
          </p:cNvPr>
          <p:cNvCxnSpPr>
            <a:cxnSpLocks/>
          </p:cNvCxnSpPr>
          <p:nvPr userDrawn="1"/>
        </p:nvCxnSpPr>
        <p:spPr>
          <a:xfrm>
            <a:off x="6098536"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9" name="Google Shape;98;p15">
            <a:extLst>
              <a:ext uri="{FF2B5EF4-FFF2-40B4-BE49-F238E27FC236}">
                <a16:creationId xmlns:a16="http://schemas.microsoft.com/office/drawing/2014/main" id="{963FD6F4-DCAE-584C-A5CA-D4B4C68A326E}"/>
              </a:ext>
            </a:extLst>
          </p:cNvPr>
          <p:cNvSpPr txBox="1"/>
          <p:nvPr userDrawn="1"/>
        </p:nvSpPr>
        <p:spPr>
          <a:xfrm>
            <a:off x="5704296"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05</a:t>
            </a:r>
            <a:endParaRPr lang="en-US" sz="2400">
              <a:solidFill>
                <a:srgbClr val="00B9FF"/>
              </a:solidFill>
            </a:endParaRPr>
          </a:p>
        </p:txBody>
      </p:sp>
      <p:cxnSp>
        <p:nvCxnSpPr>
          <p:cNvPr id="20" name="Straight Arrow Connector 19">
            <a:extLst>
              <a:ext uri="{FF2B5EF4-FFF2-40B4-BE49-F238E27FC236}">
                <a16:creationId xmlns:a16="http://schemas.microsoft.com/office/drawing/2014/main" id="{25BB8DD6-3A9F-C046-98B9-F47AB903320A}"/>
              </a:ext>
            </a:extLst>
          </p:cNvPr>
          <p:cNvCxnSpPr>
            <a:cxnSpLocks/>
          </p:cNvCxnSpPr>
          <p:nvPr userDrawn="1"/>
        </p:nvCxnSpPr>
        <p:spPr>
          <a:xfrm>
            <a:off x="9266671"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21" name="Google Shape;98;p15">
            <a:extLst>
              <a:ext uri="{FF2B5EF4-FFF2-40B4-BE49-F238E27FC236}">
                <a16:creationId xmlns:a16="http://schemas.microsoft.com/office/drawing/2014/main" id="{903AAAA6-DC64-9C4C-9D2D-8B2C3F0C9F01}"/>
              </a:ext>
            </a:extLst>
          </p:cNvPr>
          <p:cNvSpPr txBox="1"/>
          <p:nvPr userDrawn="1"/>
        </p:nvSpPr>
        <p:spPr>
          <a:xfrm>
            <a:off x="8872431"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06</a:t>
            </a:r>
          </a:p>
        </p:txBody>
      </p:sp>
      <p:sp>
        <p:nvSpPr>
          <p:cNvPr id="23" name="Text Placeholder 45">
            <a:extLst>
              <a:ext uri="{FF2B5EF4-FFF2-40B4-BE49-F238E27FC236}">
                <a16:creationId xmlns:a16="http://schemas.microsoft.com/office/drawing/2014/main" id="{AF1F5A73-C070-E445-9A2A-3112E33C8AD9}"/>
              </a:ext>
            </a:extLst>
          </p:cNvPr>
          <p:cNvSpPr>
            <a:spLocks noGrp="1"/>
          </p:cNvSpPr>
          <p:nvPr>
            <p:ph type="body" sz="quarter" idx="16"/>
          </p:nvPr>
        </p:nvSpPr>
        <p:spPr>
          <a:xfrm>
            <a:off x="2935737"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4" name="Text Placeholder 45">
            <a:extLst>
              <a:ext uri="{FF2B5EF4-FFF2-40B4-BE49-F238E27FC236}">
                <a16:creationId xmlns:a16="http://schemas.microsoft.com/office/drawing/2014/main" id="{32F8297C-DD30-4A43-8F8F-AE4B77CCF8AF}"/>
              </a:ext>
            </a:extLst>
          </p:cNvPr>
          <p:cNvSpPr>
            <a:spLocks noGrp="1"/>
          </p:cNvSpPr>
          <p:nvPr>
            <p:ph type="body" sz="quarter" idx="17"/>
          </p:nvPr>
        </p:nvSpPr>
        <p:spPr>
          <a:xfrm>
            <a:off x="6004754"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5" name="Text Placeholder 45">
            <a:extLst>
              <a:ext uri="{FF2B5EF4-FFF2-40B4-BE49-F238E27FC236}">
                <a16:creationId xmlns:a16="http://schemas.microsoft.com/office/drawing/2014/main" id="{97AF8980-0463-2048-91D9-489357E94983}"/>
              </a:ext>
            </a:extLst>
          </p:cNvPr>
          <p:cNvSpPr>
            <a:spLocks noGrp="1"/>
          </p:cNvSpPr>
          <p:nvPr>
            <p:ph type="body" sz="quarter" idx="18"/>
          </p:nvPr>
        </p:nvSpPr>
        <p:spPr>
          <a:xfrm>
            <a:off x="9172889"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6" name="Text Placeholder 45">
            <a:extLst>
              <a:ext uri="{FF2B5EF4-FFF2-40B4-BE49-F238E27FC236}">
                <a16:creationId xmlns:a16="http://schemas.microsoft.com/office/drawing/2014/main" id="{D650878C-A904-DB40-B9C0-7B48EAB33DDE}"/>
              </a:ext>
            </a:extLst>
          </p:cNvPr>
          <p:cNvSpPr>
            <a:spLocks noGrp="1"/>
          </p:cNvSpPr>
          <p:nvPr>
            <p:ph type="body" sz="quarter" idx="19"/>
          </p:nvPr>
        </p:nvSpPr>
        <p:spPr>
          <a:xfrm>
            <a:off x="2935737"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7" name="Text Placeholder 45">
            <a:extLst>
              <a:ext uri="{FF2B5EF4-FFF2-40B4-BE49-F238E27FC236}">
                <a16:creationId xmlns:a16="http://schemas.microsoft.com/office/drawing/2014/main" id="{2B3149E1-7FB4-4047-A993-309AF09C3A09}"/>
              </a:ext>
            </a:extLst>
          </p:cNvPr>
          <p:cNvSpPr>
            <a:spLocks noGrp="1"/>
          </p:cNvSpPr>
          <p:nvPr>
            <p:ph type="body" sz="quarter" idx="20"/>
          </p:nvPr>
        </p:nvSpPr>
        <p:spPr>
          <a:xfrm>
            <a:off x="6004754"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8" name="Text Placeholder 45">
            <a:extLst>
              <a:ext uri="{FF2B5EF4-FFF2-40B4-BE49-F238E27FC236}">
                <a16:creationId xmlns:a16="http://schemas.microsoft.com/office/drawing/2014/main" id="{368A6407-FC29-D341-856A-0B409C3D9ED7}"/>
              </a:ext>
            </a:extLst>
          </p:cNvPr>
          <p:cNvSpPr>
            <a:spLocks noGrp="1"/>
          </p:cNvSpPr>
          <p:nvPr>
            <p:ph type="body" sz="quarter" idx="21"/>
          </p:nvPr>
        </p:nvSpPr>
        <p:spPr>
          <a:xfrm>
            <a:off x="9172889"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9" name="TextBox 28">
            <a:extLst>
              <a:ext uri="{FF2B5EF4-FFF2-40B4-BE49-F238E27FC236}">
                <a16:creationId xmlns:a16="http://schemas.microsoft.com/office/drawing/2014/main" id="{1E2360E6-CAB3-8941-9009-4766AD970258}"/>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30" name="Google Shape;99;p15">
            <a:extLst>
              <a:ext uri="{FF2B5EF4-FFF2-40B4-BE49-F238E27FC236}">
                <a16:creationId xmlns:a16="http://schemas.microsoft.com/office/drawing/2014/main" id="{36050E45-B6B8-BB45-A781-0EADC3DB0EB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E1C104D9-D80E-C048-9E34-F2BA8A11331A}"/>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120038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7AA1A4D7-0058-E944-8B3A-E83C6FADE8E1}"/>
              </a:ext>
            </a:extLst>
          </p:cNvPr>
          <p:cNvCxnSpPr/>
          <p:nvPr/>
        </p:nvCxnSpPr>
        <p:spPr>
          <a:xfrm>
            <a:off x="1292051"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8" name="Google Shape;98;p15">
            <a:extLst>
              <a:ext uri="{FF2B5EF4-FFF2-40B4-BE49-F238E27FC236}">
                <a16:creationId xmlns:a16="http://schemas.microsoft.com/office/drawing/2014/main" id="{4252F3E1-EEB2-4B42-B586-5D089CDB0BCC}"/>
              </a:ext>
            </a:extLst>
          </p:cNvPr>
          <p:cNvSpPr txBox="1"/>
          <p:nvPr/>
        </p:nvSpPr>
        <p:spPr>
          <a:xfrm>
            <a:off x="1514668"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01</a:t>
            </a:r>
            <a:endParaRPr lang="en-US" sz="7200">
              <a:solidFill>
                <a:srgbClr val="CED9E1"/>
              </a:solidFill>
            </a:endParaRPr>
          </a:p>
        </p:txBody>
      </p:sp>
      <p:cxnSp>
        <p:nvCxnSpPr>
          <p:cNvPr id="11" name="Straight Arrow Connector 10">
            <a:extLst>
              <a:ext uri="{FF2B5EF4-FFF2-40B4-BE49-F238E27FC236}">
                <a16:creationId xmlns:a16="http://schemas.microsoft.com/office/drawing/2014/main" id="{7F7F2B18-4AEF-C947-8F33-3E59295E1B13}"/>
              </a:ext>
            </a:extLst>
          </p:cNvPr>
          <p:cNvCxnSpPr>
            <a:cxnSpLocks/>
          </p:cNvCxnSpPr>
          <p:nvPr/>
        </p:nvCxnSpPr>
        <p:spPr>
          <a:xfrm>
            <a:off x="3946465"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2" name="Google Shape;98;p15">
            <a:extLst>
              <a:ext uri="{FF2B5EF4-FFF2-40B4-BE49-F238E27FC236}">
                <a16:creationId xmlns:a16="http://schemas.microsoft.com/office/drawing/2014/main" id="{C95082B5-53EB-744A-BD1C-E7C0BF9C9A0D}"/>
              </a:ext>
            </a:extLst>
          </p:cNvPr>
          <p:cNvSpPr txBox="1"/>
          <p:nvPr/>
        </p:nvSpPr>
        <p:spPr>
          <a:xfrm>
            <a:off x="4169082"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02</a:t>
            </a:r>
            <a:endParaRPr lang="en-US" sz="7200">
              <a:solidFill>
                <a:srgbClr val="CED9E1"/>
              </a:solidFill>
            </a:endParaRPr>
          </a:p>
        </p:txBody>
      </p:sp>
      <p:cxnSp>
        <p:nvCxnSpPr>
          <p:cNvPr id="15" name="Straight Arrow Connector 14">
            <a:extLst>
              <a:ext uri="{FF2B5EF4-FFF2-40B4-BE49-F238E27FC236}">
                <a16:creationId xmlns:a16="http://schemas.microsoft.com/office/drawing/2014/main" id="{2E314FA4-6E5E-2142-B416-59328FD8A9B7}"/>
              </a:ext>
            </a:extLst>
          </p:cNvPr>
          <p:cNvCxnSpPr>
            <a:cxnSpLocks/>
          </p:cNvCxnSpPr>
          <p:nvPr/>
        </p:nvCxnSpPr>
        <p:spPr>
          <a:xfrm>
            <a:off x="6600880"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6" name="Google Shape;98;p15">
            <a:extLst>
              <a:ext uri="{FF2B5EF4-FFF2-40B4-BE49-F238E27FC236}">
                <a16:creationId xmlns:a16="http://schemas.microsoft.com/office/drawing/2014/main" id="{F068A568-5F57-DD43-A3EC-D86AB04F5063}"/>
              </a:ext>
            </a:extLst>
          </p:cNvPr>
          <p:cNvSpPr txBox="1"/>
          <p:nvPr/>
        </p:nvSpPr>
        <p:spPr>
          <a:xfrm>
            <a:off x="6823497"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03</a:t>
            </a:r>
            <a:endParaRPr lang="en-US" sz="7200">
              <a:solidFill>
                <a:srgbClr val="CED9E1"/>
              </a:solidFill>
            </a:endParaRPr>
          </a:p>
        </p:txBody>
      </p:sp>
      <p:cxnSp>
        <p:nvCxnSpPr>
          <p:cNvPr id="19" name="Straight Arrow Connector 18">
            <a:extLst>
              <a:ext uri="{FF2B5EF4-FFF2-40B4-BE49-F238E27FC236}">
                <a16:creationId xmlns:a16="http://schemas.microsoft.com/office/drawing/2014/main" id="{951A43C0-0F6A-A340-ADA8-A7D6F86EE548}"/>
              </a:ext>
            </a:extLst>
          </p:cNvPr>
          <p:cNvCxnSpPr>
            <a:cxnSpLocks/>
          </p:cNvCxnSpPr>
          <p:nvPr/>
        </p:nvCxnSpPr>
        <p:spPr>
          <a:xfrm>
            <a:off x="9255294"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20" name="Google Shape;98;p15">
            <a:extLst>
              <a:ext uri="{FF2B5EF4-FFF2-40B4-BE49-F238E27FC236}">
                <a16:creationId xmlns:a16="http://schemas.microsoft.com/office/drawing/2014/main" id="{BA07E673-BAB8-AF4B-8B8B-76092690903A}"/>
              </a:ext>
            </a:extLst>
          </p:cNvPr>
          <p:cNvSpPr txBox="1"/>
          <p:nvPr/>
        </p:nvSpPr>
        <p:spPr>
          <a:xfrm>
            <a:off x="9477911"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04</a:t>
            </a:r>
            <a:endParaRPr lang="en-US" sz="7200">
              <a:solidFill>
                <a:srgbClr val="CED9E1"/>
              </a:solidFill>
            </a:endParaRPr>
          </a:p>
        </p:txBody>
      </p:sp>
      <p:pic>
        <p:nvPicPr>
          <p:cNvPr id="23" name="Picture 7" descr="A picture containing text, sign, gauge&#10;&#10;Description automatically generated">
            <a:extLst>
              <a:ext uri="{FF2B5EF4-FFF2-40B4-BE49-F238E27FC236}">
                <a16:creationId xmlns:a16="http://schemas.microsoft.com/office/drawing/2014/main" id="{6EAB75A9-28E6-694D-93F6-1344FA198B2C}"/>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24" name="Straight Arrow Connector 23">
            <a:extLst>
              <a:ext uri="{FF2B5EF4-FFF2-40B4-BE49-F238E27FC236}">
                <a16:creationId xmlns:a16="http://schemas.microsoft.com/office/drawing/2014/main" id="{065B00A5-279D-1D4B-A3CA-D51674EB932F}"/>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34" name="Text Placeholder 45">
            <a:extLst>
              <a:ext uri="{FF2B5EF4-FFF2-40B4-BE49-F238E27FC236}">
                <a16:creationId xmlns:a16="http://schemas.microsoft.com/office/drawing/2014/main" id="{03EABDAF-0021-B14B-9FAE-18569D67C4E9}"/>
              </a:ext>
            </a:extLst>
          </p:cNvPr>
          <p:cNvSpPr>
            <a:spLocks noGrp="1"/>
          </p:cNvSpPr>
          <p:nvPr>
            <p:ph type="body" sz="quarter" idx="16"/>
          </p:nvPr>
        </p:nvSpPr>
        <p:spPr>
          <a:xfrm>
            <a:off x="1514475"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5" name="Text Placeholder 45">
            <a:extLst>
              <a:ext uri="{FF2B5EF4-FFF2-40B4-BE49-F238E27FC236}">
                <a16:creationId xmlns:a16="http://schemas.microsoft.com/office/drawing/2014/main" id="{D5509998-7A50-4D4C-8BBC-E3D9225B435D}"/>
              </a:ext>
            </a:extLst>
          </p:cNvPr>
          <p:cNvSpPr>
            <a:spLocks noGrp="1"/>
          </p:cNvSpPr>
          <p:nvPr>
            <p:ph type="body" sz="quarter" idx="17"/>
          </p:nvPr>
        </p:nvSpPr>
        <p:spPr>
          <a:xfrm>
            <a:off x="4169082"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6" name="Text Placeholder 45">
            <a:extLst>
              <a:ext uri="{FF2B5EF4-FFF2-40B4-BE49-F238E27FC236}">
                <a16:creationId xmlns:a16="http://schemas.microsoft.com/office/drawing/2014/main" id="{D2241426-F0DD-D943-A4E6-F9B1A31483E1}"/>
              </a:ext>
            </a:extLst>
          </p:cNvPr>
          <p:cNvSpPr>
            <a:spLocks noGrp="1"/>
          </p:cNvSpPr>
          <p:nvPr>
            <p:ph type="body" sz="quarter" idx="18"/>
          </p:nvPr>
        </p:nvSpPr>
        <p:spPr>
          <a:xfrm>
            <a:off x="6823497"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7" name="Text Placeholder 45">
            <a:extLst>
              <a:ext uri="{FF2B5EF4-FFF2-40B4-BE49-F238E27FC236}">
                <a16:creationId xmlns:a16="http://schemas.microsoft.com/office/drawing/2014/main" id="{A03D1A93-D6C2-074C-BE1C-DBC0EB9DFCC5}"/>
              </a:ext>
            </a:extLst>
          </p:cNvPr>
          <p:cNvSpPr>
            <a:spLocks noGrp="1"/>
          </p:cNvSpPr>
          <p:nvPr>
            <p:ph type="body" sz="quarter" idx="19"/>
          </p:nvPr>
        </p:nvSpPr>
        <p:spPr>
          <a:xfrm>
            <a:off x="9477911"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17" name="TextBox 16">
            <a:extLst>
              <a:ext uri="{FF2B5EF4-FFF2-40B4-BE49-F238E27FC236}">
                <a16:creationId xmlns:a16="http://schemas.microsoft.com/office/drawing/2014/main" id="{B430AC0A-C305-6641-A162-F759FE615700}"/>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35774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8" name="Google Shape;99;p15">
            <a:extLst>
              <a:ext uri="{FF2B5EF4-FFF2-40B4-BE49-F238E27FC236}">
                <a16:creationId xmlns:a16="http://schemas.microsoft.com/office/drawing/2014/main" id="{7A62228C-0021-5C45-B0BB-0DD5124E3FF0}"/>
              </a:ext>
            </a:extLst>
          </p:cNvPr>
          <p:cNvSpPr/>
          <p:nvPr userDrawn="1"/>
        </p:nvSpPr>
        <p:spPr>
          <a:xfrm>
            <a:off x="1800622" y="4764629"/>
            <a:ext cx="1285800" cy="2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p15">
            <a:extLst>
              <a:ext uri="{FF2B5EF4-FFF2-40B4-BE49-F238E27FC236}">
                <a16:creationId xmlns:a16="http://schemas.microsoft.com/office/drawing/2014/main" id="{1F900096-F830-8547-8203-4815F408ED1B}"/>
              </a:ext>
            </a:extLst>
          </p:cNvPr>
          <p:cNvSpPr txBox="1"/>
          <p:nvPr userDrawn="1"/>
        </p:nvSpPr>
        <p:spPr>
          <a:xfrm>
            <a:off x="1800443" y="1089350"/>
            <a:ext cx="471486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9600" b="1">
                <a:solidFill>
                  <a:srgbClr val="FFFFFF"/>
                </a:solidFill>
                <a:latin typeface="Times New Roman"/>
              </a:rPr>
              <a:t>“</a:t>
            </a:r>
            <a:endParaRPr lang="en-US" sz="9600" b="1">
              <a:solidFill>
                <a:srgbClr val="FFFFFF"/>
              </a:solidFill>
              <a:latin typeface="Times New Roman"/>
            </a:endParaRPr>
          </a:p>
        </p:txBody>
      </p:sp>
    </p:spTree>
    <p:extLst>
      <p:ext uri="{BB962C8B-B14F-4D97-AF65-F5344CB8AC3E}">
        <p14:creationId xmlns:p14="http://schemas.microsoft.com/office/powerpoint/2010/main" val="200899727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Top White">
    <p:spTree>
      <p:nvGrpSpPr>
        <p:cNvPr id="1" name=""/>
        <p:cNvGrpSpPr/>
        <p:nvPr/>
      </p:nvGrpSpPr>
      <p:grpSpPr>
        <a:xfrm>
          <a:off x="0" y="0"/>
          <a:ext cx="0" cy="0"/>
          <a:chOff x="0" y="0"/>
          <a:chExt cx="0" cy="0"/>
        </a:xfrm>
      </p:grpSpPr>
      <p:sp>
        <p:nvSpPr>
          <p:cNvPr id="30" name="Rectangle"/>
          <p:cNvSpPr/>
          <p:nvPr/>
        </p:nvSpPr>
        <p:spPr>
          <a:xfrm>
            <a:off x="-1" y="311"/>
            <a:ext cx="12192001" cy="1052187"/>
          </a:xfrm>
          <a:prstGeom prst="rect">
            <a:avLst/>
          </a:prstGeom>
          <a:blipFill>
            <a:blip r:embed="rId2"/>
          </a:blipFill>
          <a:ln w="12700">
            <a:miter lim="400000"/>
          </a:ln>
        </p:spPr>
        <p:txBody>
          <a:bodyPr lIns="25400" tIns="25400" rIns="25400" bIns="25400" anchor="ctr"/>
          <a:lstStyle/>
          <a:p>
            <a:pPr>
              <a:spcBef>
                <a:spcPts val="0"/>
              </a:spcBef>
              <a:defRPr sz="3600" cap="all" baseline="-33333">
                <a:solidFill>
                  <a:srgbClr val="0D213E"/>
                </a:solidFill>
                <a:latin typeface="+mn-lt"/>
                <a:ea typeface="+mn-ea"/>
                <a:cs typeface="+mn-cs"/>
                <a:sym typeface="DIN Condensed Bold"/>
              </a:defRPr>
            </a:pPr>
            <a:endParaRPr sz="1800"/>
          </a:p>
        </p:txBody>
      </p:sp>
      <p:sp>
        <p:nvSpPr>
          <p:cNvPr id="31" name="Title Text"/>
          <p:cNvSpPr txBox="1">
            <a:spLocks noGrp="1"/>
          </p:cNvSpPr>
          <p:nvPr>
            <p:ph type="title"/>
          </p:nvPr>
        </p:nvSpPr>
        <p:spPr>
          <a:xfrm>
            <a:off x="184746" y="-9377"/>
            <a:ext cx="11822510" cy="1052187"/>
          </a:xfrm>
          <a:prstGeom prst="rect">
            <a:avLst/>
          </a:prstGeom>
        </p:spPr>
        <p:txBody>
          <a:bodyPr lIns="508000" tIns="508000" rIns="508000" bIns="508000"/>
          <a:lstStyle>
            <a:lvl1pPr algn="l">
              <a:spcBef>
                <a:spcPts val="600"/>
              </a:spcBef>
              <a:defRPr sz="3000" baseline="-33333"/>
            </a:lvl1p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93145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descr="A picture containing text, sign, gauge&#10;&#10;Description automatically generated">
            <a:extLst>
              <a:ext uri="{FF2B5EF4-FFF2-40B4-BE49-F238E27FC236}">
                <a16:creationId xmlns:a16="http://schemas.microsoft.com/office/drawing/2014/main" id="{9B2001E9-A658-E840-B60C-1C9C75A1BBB1}"/>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9" name="Straight Arrow Connector 8">
            <a:extLst>
              <a:ext uri="{FF2B5EF4-FFF2-40B4-BE49-F238E27FC236}">
                <a16:creationId xmlns:a16="http://schemas.microsoft.com/office/drawing/2014/main" id="{0CC374AA-1FF8-784C-B8BF-ED1CCEDEB981}"/>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C9A86A-5444-974C-B2B1-584105E2BCC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8267907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26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7256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Picture 9" descr="A picture containing text, sign&#10;&#10;Description automatically generated">
            <a:extLst>
              <a:ext uri="{FF2B5EF4-FFF2-40B4-BE49-F238E27FC236}">
                <a16:creationId xmlns:a16="http://schemas.microsoft.com/office/drawing/2014/main" id="{A9EEBC7B-1B1F-794A-8123-9CC346AB0DF2}"/>
              </a:ext>
            </a:extLst>
          </p:cNvPr>
          <p:cNvPicPr>
            <a:picLocks noChangeAspect="1"/>
          </p:cNvPicPr>
          <p:nvPr userDrawn="1"/>
        </p:nvPicPr>
        <p:blipFill>
          <a:blip r:embed="rId2"/>
          <a:stretch>
            <a:fillRect/>
          </a:stretch>
        </p:blipFill>
        <p:spPr>
          <a:xfrm>
            <a:off x="3581400" y="3149100"/>
            <a:ext cx="5029201" cy="559801"/>
          </a:xfrm>
          <a:prstGeom prst="rect">
            <a:avLst/>
          </a:prstGeom>
        </p:spPr>
      </p:pic>
    </p:spTree>
    <p:extLst>
      <p:ext uri="{BB962C8B-B14F-4D97-AF65-F5344CB8AC3E}">
        <p14:creationId xmlns:p14="http://schemas.microsoft.com/office/powerpoint/2010/main" val="2177213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blue)">
    <p:bg>
      <p:bgRef idx="1001">
        <a:schemeClr val="bg1"/>
      </p:bgRef>
    </p:bg>
    <p:spTree>
      <p:nvGrpSpPr>
        <p:cNvPr id="1" name=""/>
        <p:cNvGrpSpPr/>
        <p:nvPr/>
      </p:nvGrpSpPr>
      <p:grpSpPr>
        <a:xfrm>
          <a:off x="0" y="0"/>
          <a:ext cx="0" cy="0"/>
          <a:chOff x="0" y="0"/>
          <a:chExt cx="0" cy="0"/>
        </a:xfrm>
      </p:grpSpPr>
      <p:pic>
        <p:nvPicPr>
          <p:cNvPr id="2" name="Picture 11" descr="A picture containing text, clipart&#10;&#10;Description automatically generated">
            <a:extLst>
              <a:ext uri="{FF2B5EF4-FFF2-40B4-BE49-F238E27FC236}">
                <a16:creationId xmlns:a16="http://schemas.microsoft.com/office/drawing/2014/main" id="{CFE31AD7-0FBD-0447-AFF8-54DB77ABCBC2}"/>
              </a:ext>
            </a:extLst>
          </p:cNvPr>
          <p:cNvPicPr>
            <a:picLocks noChangeAspect="1"/>
          </p:cNvPicPr>
          <p:nvPr userDrawn="1"/>
        </p:nvPicPr>
        <p:blipFill>
          <a:blip r:embed="rId2"/>
          <a:stretch>
            <a:fillRect/>
          </a:stretch>
        </p:blipFill>
        <p:spPr>
          <a:xfrm>
            <a:off x="3583588" y="3145867"/>
            <a:ext cx="5024824" cy="566265"/>
          </a:xfrm>
          <a:prstGeom prst="rect">
            <a:avLst/>
          </a:prstGeom>
        </p:spPr>
      </p:pic>
    </p:spTree>
    <p:extLst>
      <p:ext uri="{BB962C8B-B14F-4D97-AF65-F5344CB8AC3E}">
        <p14:creationId xmlns:p14="http://schemas.microsoft.com/office/powerpoint/2010/main" val="223123695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figure">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D7F6889-5462-7742-BF27-B1AE9FEF6E50}"/>
              </a:ext>
            </a:extLst>
          </p:cNvPr>
          <p:cNvSpPr>
            <a:spLocks noGrp="1"/>
          </p:cNvSpPr>
          <p:nvPr>
            <p:ph type="body" sz="quarter" idx="10"/>
          </p:nvPr>
        </p:nvSpPr>
        <p:spPr>
          <a:xfrm>
            <a:off x="987552" y="4108830"/>
            <a:ext cx="10216897"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663F2A19-2B9E-1C48-8D9A-B259A79E4EE6}"/>
              </a:ext>
            </a:extLst>
          </p:cNvPr>
          <p:cNvSpPr>
            <a:spLocks noGrp="1"/>
          </p:cNvSpPr>
          <p:nvPr>
            <p:ph type="body" sz="quarter" idx="12" hasCustomPrompt="1"/>
          </p:nvPr>
        </p:nvSpPr>
        <p:spPr>
          <a:xfrm>
            <a:off x="987552" y="2137922"/>
            <a:ext cx="10216897"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Tree>
    <p:extLst>
      <p:ext uri="{BB962C8B-B14F-4D97-AF65-F5344CB8AC3E}">
        <p14:creationId xmlns:p14="http://schemas.microsoft.com/office/powerpoint/2010/main" val="1401081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figur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E93A06-874C-804B-A29B-D5BEC4AF426F}"/>
              </a:ext>
            </a:extLst>
          </p:cNvPr>
          <p:cNvSpPr>
            <a:spLocks noGrp="1"/>
          </p:cNvSpPr>
          <p:nvPr>
            <p:ph type="body" sz="quarter" idx="10"/>
          </p:nvPr>
        </p:nvSpPr>
        <p:spPr>
          <a:xfrm>
            <a:off x="890015"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FB27C7BA-4F9E-5948-B8A3-AAD899F67AC4}"/>
              </a:ext>
            </a:extLst>
          </p:cNvPr>
          <p:cNvSpPr>
            <a:spLocks noGrp="1"/>
          </p:cNvSpPr>
          <p:nvPr>
            <p:ph type="body" sz="quarter" idx="11"/>
          </p:nvPr>
        </p:nvSpPr>
        <p:spPr>
          <a:xfrm>
            <a:off x="6608067"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8" name="Text Placeholder 4">
            <a:extLst>
              <a:ext uri="{FF2B5EF4-FFF2-40B4-BE49-F238E27FC236}">
                <a16:creationId xmlns:a16="http://schemas.microsoft.com/office/drawing/2014/main" id="{965834DF-1336-8549-877A-DF19F37D0499}"/>
              </a:ext>
            </a:extLst>
          </p:cNvPr>
          <p:cNvSpPr>
            <a:spLocks noGrp="1"/>
          </p:cNvSpPr>
          <p:nvPr>
            <p:ph type="body" sz="quarter" idx="12" hasCustomPrompt="1"/>
          </p:nvPr>
        </p:nvSpPr>
        <p:spPr>
          <a:xfrm>
            <a:off x="890015"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
        <p:nvSpPr>
          <p:cNvPr id="9" name="Text Placeholder 4">
            <a:extLst>
              <a:ext uri="{FF2B5EF4-FFF2-40B4-BE49-F238E27FC236}">
                <a16:creationId xmlns:a16="http://schemas.microsoft.com/office/drawing/2014/main" id="{01795FD6-393F-5A4E-8136-60AD38CF67FF}"/>
              </a:ext>
            </a:extLst>
          </p:cNvPr>
          <p:cNvSpPr>
            <a:spLocks noGrp="1"/>
          </p:cNvSpPr>
          <p:nvPr>
            <p:ph type="body" sz="quarter" idx="13" hasCustomPrompt="1"/>
          </p:nvPr>
        </p:nvSpPr>
        <p:spPr>
          <a:xfrm>
            <a:off x="6608067"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cxnSp>
        <p:nvCxnSpPr>
          <p:cNvPr id="10" name="Straight Arrow Connector 9">
            <a:extLst>
              <a:ext uri="{FF2B5EF4-FFF2-40B4-BE49-F238E27FC236}">
                <a16:creationId xmlns:a16="http://schemas.microsoft.com/office/drawing/2014/main" id="{0BD740F7-4458-3842-8BA8-0BAD3C11DF21}"/>
              </a:ext>
            </a:extLst>
          </p:cNvPr>
          <p:cNvCxnSpPr>
            <a:cxnSpLocks/>
          </p:cNvCxnSpPr>
          <p:nvPr userDrawn="1"/>
        </p:nvCxnSpPr>
        <p:spPr>
          <a:xfrm flipH="1" flipV="1">
            <a:off x="6085016" y="1894703"/>
            <a:ext cx="20593" cy="3068594"/>
          </a:xfrm>
          <a:prstGeom prst="straightConnector1">
            <a:avLst/>
          </a:prstGeom>
          <a:ln w="12700">
            <a:solidFill>
              <a:srgbClr val="9EBA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47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4204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0950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9" r:id="rId3"/>
    <p:sldLayoutId id="2147483697" r:id="rId4"/>
    <p:sldLayoutId id="2147483699" r:id="rId5"/>
    <p:sldLayoutId id="2147483698" r:id="rId6"/>
    <p:sldLayoutId id="2147483695" r:id="rId7"/>
    <p:sldLayoutId id="2147483696" r:id="rId8"/>
    <p:sldLayoutId id="2147483688" r:id="rId9"/>
    <p:sldLayoutId id="2147483692" r:id="rId10"/>
    <p:sldLayoutId id="2147483684" r:id="rId11"/>
    <p:sldLayoutId id="2147483678" r:id="rId12"/>
    <p:sldLayoutId id="2147483693" r:id="rId13"/>
    <p:sldLayoutId id="2147483694" r:id="rId14"/>
    <p:sldLayoutId id="2147483690" r:id="rId15"/>
    <p:sldLayoutId id="2147483687" r:id="rId16"/>
    <p:sldLayoutId id="2147483686" r:id="rId17"/>
    <p:sldLayoutId id="2147483700" r:id="rId18"/>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9AF8E-9505-40DE-8C63-3DA140BE98AF}"/>
              </a:ext>
            </a:extLst>
          </p:cNvPr>
          <p:cNvSpPr/>
          <p:nvPr/>
        </p:nvSpPr>
        <p:spPr>
          <a:xfrm>
            <a:off x="4996"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671AC8-306D-4043-A96F-6BE484AD5E24}"/>
              </a:ext>
            </a:extLst>
          </p:cNvPr>
          <p:cNvSpPr txBox="1"/>
          <p:nvPr/>
        </p:nvSpPr>
        <p:spPr>
          <a:xfrm>
            <a:off x="849080" y="1730095"/>
            <a:ext cx="65133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600" dirty="0">
                <a:solidFill>
                  <a:srgbClr val="1B3A52"/>
                </a:solidFill>
                <a:latin typeface="Barlow"/>
                <a:ea typeface="+mn-lt"/>
                <a:cs typeface="+mn-lt"/>
              </a:rPr>
              <a:t>Deep Learning &amp; Convolutional Neural Networks</a:t>
            </a:r>
          </a:p>
        </p:txBody>
      </p:sp>
      <p:pic>
        <p:nvPicPr>
          <p:cNvPr id="5" name="Picture 9" descr="A picture containing text, sign&#10;&#10;Description automatically generated">
            <a:extLst>
              <a:ext uri="{FF2B5EF4-FFF2-40B4-BE49-F238E27FC236}">
                <a16:creationId xmlns:a16="http://schemas.microsoft.com/office/drawing/2014/main" id="{1A07FBF5-FBB1-5246-B66A-ED4F0B510724}"/>
              </a:ext>
            </a:extLst>
          </p:cNvPr>
          <p:cNvPicPr>
            <a:picLocks noChangeAspect="1"/>
          </p:cNvPicPr>
          <p:nvPr/>
        </p:nvPicPr>
        <p:blipFill>
          <a:blip r:embed="rId3"/>
          <a:stretch>
            <a:fillRect/>
          </a:stretch>
        </p:blipFill>
        <p:spPr>
          <a:xfrm>
            <a:off x="849080" y="887728"/>
            <a:ext cx="5029201" cy="559801"/>
          </a:xfrm>
          <a:prstGeom prst="rect">
            <a:avLst/>
          </a:prstGeom>
        </p:spPr>
      </p:pic>
      <p:pic>
        <p:nvPicPr>
          <p:cNvPr id="6" name="Picture 5" descr="A close-up of a circuit board&#10;&#10;Description automatically generated with medium confidence">
            <a:extLst>
              <a:ext uri="{FF2B5EF4-FFF2-40B4-BE49-F238E27FC236}">
                <a16:creationId xmlns:a16="http://schemas.microsoft.com/office/drawing/2014/main" id="{A434E1DD-3027-4042-8A93-A36BDDACD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815" y="2577116"/>
            <a:ext cx="2640342" cy="3078095"/>
          </a:xfrm>
          <a:prstGeom prst="rect">
            <a:avLst/>
          </a:prstGeom>
          <a:effectLst>
            <a:outerShdw blurRad="311348" sx="102000" sy="102000" algn="ctr" rotWithShape="0">
              <a:prstClr val="black">
                <a:alpha val="27965"/>
              </a:prstClr>
            </a:outerShdw>
          </a:effectLst>
        </p:spPr>
      </p:pic>
    </p:spTree>
    <p:extLst>
      <p:ext uri="{BB962C8B-B14F-4D97-AF65-F5344CB8AC3E}">
        <p14:creationId xmlns:p14="http://schemas.microsoft.com/office/powerpoint/2010/main" val="839297942"/>
      </p:ext>
    </p:extLst>
  </p:cSld>
  <p:clrMapOvr>
    <a:masterClrMapping/>
  </p:clrMapOvr>
  <mc:AlternateContent xmlns:mc="http://schemas.openxmlformats.org/markup-compatibility/2006" xmlns:p14="http://schemas.microsoft.com/office/powerpoint/2010/main">
    <mc:Choice Requires="p14">
      <p:transition spd="slow" p14:dur="2000" advTm="4354"/>
    </mc:Choice>
    <mc:Fallback xmlns="">
      <p:transition spd="slow" advTm="43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78104"/>
      </p:ext>
    </p:extLst>
  </p:cSld>
  <p:clrMapOvr>
    <a:masterClrMapping/>
  </p:clrMapOvr>
  <mc:AlternateContent xmlns:mc="http://schemas.openxmlformats.org/markup-compatibility/2006" xmlns:p14="http://schemas.microsoft.com/office/powerpoint/2010/main">
    <mc:Choice Requires="p14">
      <p:transition spd="slow" p14:dur="2000" advTm="4385"/>
    </mc:Choice>
    <mc:Fallback xmlns="">
      <p:transition spd="slow" advTm="43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lgorithms vs. Predicitons"/>
          <p:cNvSpPr txBox="1">
            <a:spLocks noGrp="1"/>
          </p:cNvSpPr>
          <p:nvPr>
            <p:ph type="title"/>
          </p:nvPr>
        </p:nvSpPr>
        <p:spPr>
          <a:prstGeom prst="rect">
            <a:avLst/>
          </a:prstGeom>
        </p:spPr>
        <p:txBody>
          <a:bodyPr>
            <a:normAutofit/>
          </a:bodyPr>
          <a:lstStyle/>
          <a:p>
            <a:r>
              <a:rPr dirty="0"/>
              <a:t>Algorithms vs. Predictions</a:t>
            </a:r>
          </a:p>
        </p:txBody>
      </p:sp>
      <p:pic>
        <p:nvPicPr>
          <p:cNvPr id="381" name="Image" descr="Image"/>
          <p:cNvPicPr>
            <a:picLocks noChangeAspect="1"/>
          </p:cNvPicPr>
          <p:nvPr/>
        </p:nvPicPr>
        <p:blipFill>
          <a:blip r:embed="rId3"/>
          <a:stretch>
            <a:fillRect/>
          </a:stretch>
        </p:blipFill>
        <p:spPr>
          <a:xfrm>
            <a:off x="473373" y="2163152"/>
            <a:ext cx="11245254" cy="3522296"/>
          </a:xfrm>
          <a:prstGeom prst="rect">
            <a:avLst/>
          </a:prstGeom>
          <a:ln w="12700">
            <a:miter lim="400000"/>
          </a:ln>
        </p:spPr>
      </p:pic>
      <p:sp>
        <p:nvSpPr>
          <p:cNvPr id="382" name="“Learning” Happens Here"/>
          <p:cNvSpPr txBox="1"/>
          <p:nvPr/>
        </p:nvSpPr>
        <p:spPr>
          <a:xfrm>
            <a:off x="3595343" y="3941123"/>
            <a:ext cx="5033429" cy="5822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6900">
                <a:solidFill>
                  <a:srgbClr val="FFFFFF"/>
                </a:solidFill>
                <a:latin typeface="Helvetica"/>
                <a:ea typeface="Helvetica"/>
                <a:cs typeface="Helvetica"/>
                <a:sym typeface="Helvetica"/>
              </a:defRPr>
            </a:lvl1pPr>
          </a:lstStyle>
          <a:p>
            <a:r>
              <a:rPr sz="3450"/>
              <a:t>“Learning” Happens Here</a:t>
            </a:r>
          </a:p>
        </p:txBody>
      </p:sp>
      <p:pic>
        <p:nvPicPr>
          <p:cNvPr id="383" name="noun_Loop_399232.png" descr="noun_Loop_399232.png"/>
          <p:cNvPicPr>
            <a:picLocks noChangeAspect="1"/>
          </p:cNvPicPr>
          <p:nvPr/>
        </p:nvPicPr>
        <p:blipFill>
          <a:blip r:embed="rId4"/>
          <a:stretch>
            <a:fillRect/>
          </a:stretch>
        </p:blipFill>
        <p:spPr>
          <a:xfrm>
            <a:off x="5201180" y="2534180"/>
            <a:ext cx="1789641" cy="17896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Deep Learning: Finding Correlation among Complex Data"/>
          <p:cNvSpPr txBox="1">
            <a:spLocks noGrp="1"/>
          </p:cNvSpPr>
          <p:nvPr>
            <p:ph type="title"/>
          </p:nvPr>
        </p:nvSpPr>
        <p:spPr>
          <a:prstGeom prst="rect">
            <a:avLst/>
          </a:prstGeom>
        </p:spPr>
        <p:txBody>
          <a:bodyPr>
            <a:noAutofit/>
          </a:bodyPr>
          <a:lstStyle/>
          <a:p>
            <a:r>
              <a:rPr sz="2800" dirty="0"/>
              <a:t>Deep Learning: Finding Correlation among Complex Data</a:t>
            </a:r>
          </a:p>
        </p:txBody>
      </p:sp>
      <p:pic>
        <p:nvPicPr>
          <p:cNvPr id="388" name="Image" descr="Image"/>
          <p:cNvPicPr>
            <a:picLocks noChangeAspect="1"/>
          </p:cNvPicPr>
          <p:nvPr/>
        </p:nvPicPr>
        <p:blipFill>
          <a:blip r:embed="rId3"/>
          <a:stretch>
            <a:fillRect/>
          </a:stretch>
        </p:blipFill>
        <p:spPr>
          <a:xfrm>
            <a:off x="1819572" y="1319120"/>
            <a:ext cx="8552856" cy="5210361"/>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F95A5-8C73-2849-BB51-A58ED590BB2D}"/>
              </a:ext>
            </a:extLst>
          </p:cNvPr>
          <p:cNvSpPr>
            <a:spLocks noGrp="1"/>
          </p:cNvSpPr>
          <p:nvPr>
            <p:ph type="body" sz="quarter" idx="10"/>
          </p:nvPr>
        </p:nvSpPr>
        <p:spPr/>
        <p:txBody>
          <a:bodyPr/>
          <a:lstStyle/>
          <a:p>
            <a:endParaRPr lang="en-US"/>
          </a:p>
        </p:txBody>
      </p:sp>
      <p:sp>
        <p:nvSpPr>
          <p:cNvPr id="392" name="Deep Learning as Feature Extraction"/>
          <p:cNvSpPr txBox="1">
            <a:spLocks noGrp="1"/>
          </p:cNvSpPr>
          <p:nvPr>
            <p:ph type="title"/>
          </p:nvPr>
        </p:nvSpPr>
        <p:spPr>
          <a:xfrm>
            <a:off x="1212615" y="530046"/>
            <a:ext cx="9990763" cy="625089"/>
          </a:xfrm>
          <a:prstGeom prst="rect">
            <a:avLst/>
          </a:prstGeom>
        </p:spPr>
        <p:txBody>
          <a:bodyPr>
            <a:normAutofit/>
          </a:bodyPr>
          <a:lstStyle/>
          <a:p>
            <a:r>
              <a:rPr dirty="0"/>
              <a:t>Deep Learning as Feature Extraction</a:t>
            </a:r>
          </a:p>
        </p:txBody>
      </p:sp>
      <p:pic>
        <p:nvPicPr>
          <p:cNvPr id="393" name="Image" descr="Image"/>
          <p:cNvPicPr>
            <a:picLocks noChangeAspect="1"/>
          </p:cNvPicPr>
          <p:nvPr/>
        </p:nvPicPr>
        <p:blipFill>
          <a:blip r:embed="rId3"/>
          <a:stretch>
            <a:fillRect/>
          </a:stretch>
        </p:blipFill>
        <p:spPr>
          <a:xfrm>
            <a:off x="1080857" y="1197316"/>
            <a:ext cx="10030287" cy="5453969"/>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The Streetlight Problem"/>
          <p:cNvSpPr txBox="1">
            <a:spLocks noGrp="1"/>
          </p:cNvSpPr>
          <p:nvPr>
            <p:ph type="title"/>
          </p:nvPr>
        </p:nvSpPr>
        <p:spPr>
          <a:xfrm>
            <a:off x="1212615" y="493149"/>
            <a:ext cx="9990763" cy="625089"/>
          </a:xfrm>
          <a:prstGeom prst="rect">
            <a:avLst/>
          </a:prstGeom>
        </p:spPr>
        <p:txBody>
          <a:bodyPr>
            <a:normAutofit/>
          </a:bodyPr>
          <a:lstStyle/>
          <a:p>
            <a:r>
              <a:rPr dirty="0"/>
              <a:t>The Streetlight Problem</a:t>
            </a:r>
          </a:p>
        </p:txBody>
      </p:sp>
      <p:sp>
        <p:nvSpPr>
          <p:cNvPr id="398" name="Examples and images from “Grokking Deep Learning” by Andrew Trask"/>
          <p:cNvSpPr txBox="1"/>
          <p:nvPr/>
        </p:nvSpPr>
        <p:spPr>
          <a:xfrm>
            <a:off x="81793" y="6563502"/>
            <a:ext cx="444737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0"/>
              </a:spcBef>
              <a:defRPr sz="2400"/>
            </a:lvl1pPr>
          </a:lstStyle>
          <a:p>
            <a:r>
              <a:rPr sz="1200"/>
              <a:t>Examples and images from “Grokking Deep Learning” by Andrew Trask</a:t>
            </a:r>
          </a:p>
        </p:txBody>
      </p:sp>
      <p:pic>
        <p:nvPicPr>
          <p:cNvPr id="399" name="Screen Shot 2019-06-11 at 10.58.25 AM.png" descr="Screen Shot 2019-06-11 at 10.58.25 AM.png"/>
          <p:cNvPicPr>
            <a:picLocks noChangeAspect="1"/>
          </p:cNvPicPr>
          <p:nvPr/>
        </p:nvPicPr>
        <p:blipFill>
          <a:blip r:embed="rId3"/>
          <a:stretch>
            <a:fillRect/>
          </a:stretch>
        </p:blipFill>
        <p:spPr>
          <a:xfrm>
            <a:off x="4305300" y="1217278"/>
            <a:ext cx="3581400" cy="965201"/>
          </a:xfrm>
          <a:prstGeom prst="rect">
            <a:avLst/>
          </a:prstGeom>
          <a:ln w="12700">
            <a:miter lim="400000"/>
          </a:ln>
        </p:spPr>
      </p:pic>
      <p:sp>
        <p:nvSpPr>
          <p:cNvPr id="400" name="Some combination of these three lights tells us when its safe to walk or stop"/>
          <p:cNvSpPr txBox="1"/>
          <p:nvPr/>
        </p:nvSpPr>
        <p:spPr>
          <a:xfrm>
            <a:off x="10127869" y="1448257"/>
            <a:ext cx="2030432" cy="103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a:latin typeface="Barlow" pitchFamily="2" charset="77"/>
              </a:rPr>
              <a:t>Some combination of these three lights tells us when its safe to walk or stop</a:t>
            </a:r>
          </a:p>
        </p:txBody>
      </p:sp>
      <p:pic>
        <p:nvPicPr>
          <p:cNvPr id="409" name="Connection Line" descr="Connection Line"/>
          <p:cNvPicPr>
            <a:picLocks/>
          </p:cNvPicPr>
          <p:nvPr/>
        </p:nvPicPr>
        <p:blipFill>
          <a:blip r:embed="rId4"/>
          <a:stretch>
            <a:fillRect/>
          </a:stretch>
        </p:blipFill>
        <p:spPr>
          <a:xfrm>
            <a:off x="8003941" y="1288905"/>
            <a:ext cx="2156405" cy="533959"/>
          </a:xfrm>
          <a:prstGeom prst="rect">
            <a:avLst/>
          </a:prstGeom>
        </p:spPr>
      </p:pic>
      <p:pic>
        <p:nvPicPr>
          <p:cNvPr id="402" name="Screen Shot 2019-06-11 at 10.58.31 AM.png" descr="Screen Shot 2019-06-11 at 10.58.31 AM.png"/>
          <p:cNvPicPr>
            <a:picLocks noChangeAspect="1"/>
          </p:cNvPicPr>
          <p:nvPr/>
        </p:nvPicPr>
        <p:blipFill>
          <a:blip r:embed="rId5"/>
          <a:stretch>
            <a:fillRect/>
          </a:stretch>
        </p:blipFill>
        <p:spPr>
          <a:xfrm>
            <a:off x="825074" y="2773600"/>
            <a:ext cx="2952751" cy="698501"/>
          </a:xfrm>
          <a:prstGeom prst="rect">
            <a:avLst/>
          </a:prstGeom>
          <a:ln w="12700">
            <a:miter lim="400000"/>
          </a:ln>
        </p:spPr>
      </p:pic>
      <p:pic>
        <p:nvPicPr>
          <p:cNvPr id="403" name="Screen Shot 2019-06-11 at 10.58.35 AM.png" descr="Screen Shot 2019-06-11 at 10.58.35 AM.png"/>
          <p:cNvPicPr>
            <a:picLocks noChangeAspect="1"/>
          </p:cNvPicPr>
          <p:nvPr/>
        </p:nvPicPr>
        <p:blipFill>
          <a:blip r:embed="rId6"/>
          <a:stretch>
            <a:fillRect/>
          </a:stretch>
        </p:blipFill>
        <p:spPr>
          <a:xfrm>
            <a:off x="802849" y="3928571"/>
            <a:ext cx="2997201" cy="730251"/>
          </a:xfrm>
          <a:prstGeom prst="rect">
            <a:avLst/>
          </a:prstGeom>
          <a:ln w="12700">
            <a:miter lim="400000"/>
          </a:ln>
        </p:spPr>
      </p:pic>
      <p:pic>
        <p:nvPicPr>
          <p:cNvPr id="404" name="Screen Shot 2019-06-11 at 10.58.47 AM.png" descr="Screen Shot 2019-06-11 at 10.58.47 AM.png"/>
          <p:cNvPicPr>
            <a:picLocks noChangeAspect="1"/>
          </p:cNvPicPr>
          <p:nvPr/>
        </p:nvPicPr>
        <p:blipFill>
          <a:blip r:embed="rId7"/>
          <a:stretch>
            <a:fillRect/>
          </a:stretch>
        </p:blipFill>
        <p:spPr>
          <a:xfrm>
            <a:off x="771099" y="5115292"/>
            <a:ext cx="3060701" cy="717551"/>
          </a:xfrm>
          <a:prstGeom prst="rect">
            <a:avLst/>
          </a:prstGeom>
          <a:ln w="12700">
            <a:miter lim="400000"/>
          </a:ln>
        </p:spPr>
      </p:pic>
      <p:pic>
        <p:nvPicPr>
          <p:cNvPr id="405" name="Screen Shot 2019-06-11 at 10.59.01 AM.png" descr="Screen Shot 2019-06-11 at 10.59.01 AM.png"/>
          <p:cNvPicPr>
            <a:picLocks noChangeAspect="1"/>
          </p:cNvPicPr>
          <p:nvPr/>
        </p:nvPicPr>
        <p:blipFill>
          <a:blip r:embed="rId8"/>
          <a:stretch>
            <a:fillRect/>
          </a:stretch>
        </p:blipFill>
        <p:spPr>
          <a:xfrm>
            <a:off x="4581525" y="2347259"/>
            <a:ext cx="3028950" cy="3892551"/>
          </a:xfrm>
          <a:prstGeom prst="rect">
            <a:avLst/>
          </a:prstGeom>
          <a:ln w="12700">
            <a:miter lim="400000"/>
          </a:ln>
        </p:spPr>
      </p:pic>
      <p:sp>
        <p:nvSpPr>
          <p:cNvPr id="406" name="After a few rounds, a human can infer that the middle light is the key"/>
          <p:cNvSpPr txBox="1"/>
          <p:nvPr/>
        </p:nvSpPr>
        <p:spPr>
          <a:xfrm>
            <a:off x="8805696" y="3939195"/>
            <a:ext cx="2030432" cy="103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dirty="0">
                <a:latin typeface="Barlow" pitchFamily="2" charset="77"/>
              </a:rPr>
              <a:t>After a few rounds, a human can infer that the middle light is the key</a:t>
            </a:r>
          </a:p>
        </p:txBody>
      </p:sp>
      <p:pic>
        <p:nvPicPr>
          <p:cNvPr id="411" name="Connection Line" descr="Connection Line"/>
          <p:cNvPicPr>
            <a:picLocks/>
          </p:cNvPicPr>
          <p:nvPr/>
        </p:nvPicPr>
        <p:blipFill>
          <a:blip r:embed="rId9"/>
          <a:stretch>
            <a:fillRect/>
          </a:stretch>
        </p:blipFill>
        <p:spPr>
          <a:xfrm>
            <a:off x="6025430" y="2520681"/>
            <a:ext cx="3889023" cy="1345673"/>
          </a:xfrm>
          <a:prstGeom prst="rect">
            <a:avLst/>
          </a:prstGeom>
        </p:spPr>
      </p:pic>
      <p:sp>
        <p:nvSpPr>
          <p:cNvPr id="408" name="Pedestrian Crossing"/>
          <p:cNvSpPr/>
          <p:nvPr/>
        </p:nvSpPr>
        <p:spPr>
          <a:xfrm>
            <a:off x="9463301" y="5000047"/>
            <a:ext cx="715222" cy="1176279"/>
          </a:xfrm>
          <a:custGeom>
            <a:avLst/>
            <a:gdLst/>
            <a:ahLst/>
            <a:cxnLst>
              <a:cxn ang="0">
                <a:pos x="wd2" y="hd2"/>
              </a:cxn>
              <a:cxn ang="5400000">
                <a:pos x="wd2" y="hd2"/>
              </a:cxn>
              <a:cxn ang="10800000">
                <a:pos x="wd2" y="hd2"/>
              </a:cxn>
              <a:cxn ang="16200000">
                <a:pos x="wd2" y="hd2"/>
              </a:cxn>
            </a:cxnLst>
            <a:rect l="0" t="0" r="r" b="b"/>
            <a:pathLst>
              <a:path w="21600" h="21600" extrusionOk="0">
                <a:moveTo>
                  <a:pt x="8429" y="0"/>
                </a:moveTo>
                <a:cubicBezTo>
                  <a:pt x="7736" y="0"/>
                  <a:pt x="7043" y="162"/>
                  <a:pt x="6514" y="483"/>
                </a:cubicBezTo>
                <a:cubicBezTo>
                  <a:pt x="5456" y="1127"/>
                  <a:pt x="5456" y="2169"/>
                  <a:pt x="6514" y="2812"/>
                </a:cubicBezTo>
                <a:cubicBezTo>
                  <a:pt x="7572" y="3455"/>
                  <a:pt x="9288" y="3455"/>
                  <a:pt x="10347" y="2812"/>
                </a:cubicBezTo>
                <a:cubicBezTo>
                  <a:pt x="11405" y="2169"/>
                  <a:pt x="11405" y="1127"/>
                  <a:pt x="10347" y="483"/>
                </a:cubicBezTo>
                <a:cubicBezTo>
                  <a:pt x="9817" y="162"/>
                  <a:pt x="9122" y="0"/>
                  <a:pt x="8429" y="0"/>
                </a:cubicBezTo>
                <a:close/>
                <a:moveTo>
                  <a:pt x="11172" y="3610"/>
                </a:moveTo>
                <a:cubicBezTo>
                  <a:pt x="9451" y="3587"/>
                  <a:pt x="7797" y="4202"/>
                  <a:pt x="7113" y="5239"/>
                </a:cubicBezTo>
                <a:lnTo>
                  <a:pt x="4935" y="8540"/>
                </a:lnTo>
                <a:lnTo>
                  <a:pt x="0" y="9903"/>
                </a:lnTo>
                <a:lnTo>
                  <a:pt x="873" y="11494"/>
                </a:lnTo>
                <a:lnTo>
                  <a:pt x="7304" y="9903"/>
                </a:lnTo>
                <a:lnTo>
                  <a:pt x="8429" y="8548"/>
                </a:lnTo>
                <a:lnTo>
                  <a:pt x="9641" y="11358"/>
                </a:lnTo>
                <a:lnTo>
                  <a:pt x="6509" y="14359"/>
                </a:lnTo>
                <a:lnTo>
                  <a:pt x="3312" y="21055"/>
                </a:lnTo>
                <a:lnTo>
                  <a:pt x="6472" y="21600"/>
                </a:lnTo>
                <a:lnTo>
                  <a:pt x="9787" y="16330"/>
                </a:lnTo>
                <a:lnTo>
                  <a:pt x="11519" y="15338"/>
                </a:lnTo>
                <a:lnTo>
                  <a:pt x="16964" y="21573"/>
                </a:lnTo>
                <a:lnTo>
                  <a:pt x="19876" y="20575"/>
                </a:lnTo>
                <a:lnTo>
                  <a:pt x="16012" y="15479"/>
                </a:lnTo>
                <a:lnTo>
                  <a:pt x="17155" y="10373"/>
                </a:lnTo>
                <a:lnTo>
                  <a:pt x="15077" y="6969"/>
                </a:lnTo>
                <a:lnTo>
                  <a:pt x="17558" y="7529"/>
                </a:lnTo>
                <a:lnTo>
                  <a:pt x="18848" y="11134"/>
                </a:lnTo>
                <a:lnTo>
                  <a:pt x="21600" y="11134"/>
                </a:lnTo>
                <a:lnTo>
                  <a:pt x="20133" y="5917"/>
                </a:lnTo>
                <a:lnTo>
                  <a:pt x="12883" y="3855"/>
                </a:lnTo>
                <a:cubicBezTo>
                  <a:pt x="12328" y="3697"/>
                  <a:pt x="11746" y="3618"/>
                  <a:pt x="11172" y="3610"/>
                </a:cubicBezTo>
                <a:close/>
              </a:path>
            </a:pathLst>
          </a:custGeom>
          <a:blipFill>
            <a:blip r:embed="rId10"/>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399"/>
                                        </p:tgtEl>
                                        <p:attrNameLst>
                                          <p:attrName>style.visibility</p:attrName>
                                        </p:attrNameLst>
                                      </p:cBhvr>
                                      <p:to>
                                        <p:strVal val="visible"/>
                                      </p:to>
                                    </p:set>
                                    <p:animEffect transition="in" filter="fade">
                                      <p:cBhvr>
                                        <p:cTn id="7" dur="1500"/>
                                        <p:tgtEl>
                                          <p:spTgt spid="399"/>
                                        </p:tgtEl>
                                      </p:cBhvr>
                                    </p:animEffect>
                                  </p:childTnLst>
                                </p:cTn>
                              </p:par>
                            </p:childTnLst>
                          </p:cTn>
                        </p:par>
                        <p:par>
                          <p:cTn id="8" fill="hold">
                            <p:stCondLst>
                              <p:cond delay="1500"/>
                            </p:stCondLst>
                            <p:childTnLst>
                              <p:par>
                                <p:cTn id="9" presetID="1" presetClass="entr" presetSubtype="0" fill="hold" grpId="0" nodeType="afterEffect">
                                  <p:stCondLst>
                                    <p:cond delay="0"/>
                                  </p:stCondLst>
                                  <p:iterate type="lt">
                                    <p:tmAbs val="100"/>
                                  </p:iterate>
                                  <p:childTnLst>
                                    <p:set>
                                      <p:cBhvr>
                                        <p:cTn id="10" fill="hold"/>
                                        <p:tgtEl>
                                          <p:spTgt spid="400"/>
                                        </p:tgtEl>
                                        <p:attrNameLst>
                                          <p:attrName>style.visibility</p:attrName>
                                        </p:attrNameLst>
                                      </p:cBhvr>
                                      <p:to>
                                        <p:strVal val="visible"/>
                                      </p:to>
                                    </p:set>
                                  </p:childTnLst>
                                </p:cTn>
                              </p:par>
                            </p:childTnLst>
                          </p:cTn>
                        </p:par>
                        <p:par>
                          <p:cTn id="11" fill="hold">
                            <p:stCondLst>
                              <p:cond delay="1500"/>
                            </p:stCondLst>
                            <p:childTnLst>
                              <p:par>
                                <p:cTn id="12" presetID="9" presetClass="entr" fill="hold" grpId="0" nodeType="afterEffect">
                                  <p:stCondLst>
                                    <p:cond delay="0"/>
                                  </p:stCondLst>
                                  <p:iterate>
                                    <p:tmAbs val="0"/>
                                  </p:iterate>
                                  <p:childTnLst>
                                    <p:set>
                                      <p:cBhvr>
                                        <p:cTn id="13" fill="hold"/>
                                        <p:tgtEl>
                                          <p:spTgt spid="409"/>
                                        </p:tgtEl>
                                        <p:attrNameLst>
                                          <p:attrName>style.visibility</p:attrName>
                                        </p:attrNameLst>
                                      </p:cBhvr>
                                      <p:to>
                                        <p:strVal val="visible"/>
                                      </p:to>
                                    </p:set>
                                    <p:animEffect transition="in" filter="dissolve">
                                      <p:cBhvr>
                                        <p:cTn id="14" dur="2000"/>
                                        <p:tgtEl>
                                          <p:spTgt spid="40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iterate>
                                    <p:tmAbs val="0"/>
                                  </p:iterate>
                                  <p:childTnLst>
                                    <p:set>
                                      <p:cBhvr>
                                        <p:cTn id="18" fill="hold"/>
                                        <p:tgtEl>
                                          <p:spTgt spid="402"/>
                                        </p:tgtEl>
                                        <p:attrNameLst>
                                          <p:attrName>style.visibility</p:attrName>
                                        </p:attrNameLst>
                                      </p:cBhvr>
                                      <p:to>
                                        <p:strVal val="visible"/>
                                      </p:to>
                                    </p:set>
                                    <p:animEffect transition="in" filter="wipe(left)">
                                      <p:cBhvr>
                                        <p:cTn id="19" dur="1000"/>
                                        <p:tgtEl>
                                          <p:spTgt spid="40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p:tmAbs val="0"/>
                                  </p:iterate>
                                  <p:childTnLst>
                                    <p:set>
                                      <p:cBhvr>
                                        <p:cTn id="23" fill="hold"/>
                                        <p:tgtEl>
                                          <p:spTgt spid="403"/>
                                        </p:tgtEl>
                                        <p:attrNameLst>
                                          <p:attrName>style.visibility</p:attrName>
                                        </p:attrNameLst>
                                      </p:cBhvr>
                                      <p:to>
                                        <p:strVal val="visible"/>
                                      </p:to>
                                    </p:set>
                                    <p:animEffect transition="in" filter="wipe(left)">
                                      <p:cBhvr>
                                        <p:cTn id="24" dur="1000"/>
                                        <p:tgtEl>
                                          <p:spTgt spid="4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p:tmAbs val="0"/>
                                  </p:iterate>
                                  <p:childTnLst>
                                    <p:set>
                                      <p:cBhvr>
                                        <p:cTn id="28" fill="hold"/>
                                        <p:tgtEl>
                                          <p:spTgt spid="404"/>
                                        </p:tgtEl>
                                        <p:attrNameLst>
                                          <p:attrName>style.visibility</p:attrName>
                                        </p:attrNameLst>
                                      </p:cBhvr>
                                      <p:to>
                                        <p:strVal val="visible"/>
                                      </p:to>
                                    </p:set>
                                    <p:animEffect transition="in" filter="wipe(left)">
                                      <p:cBhvr>
                                        <p:cTn id="29" dur="1000"/>
                                        <p:tgtEl>
                                          <p:spTgt spid="40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grpId="0" nodeType="clickEffect">
                                  <p:stCondLst>
                                    <p:cond delay="0"/>
                                  </p:stCondLst>
                                  <p:iterate>
                                    <p:tmAbs val="0"/>
                                  </p:iterate>
                                  <p:childTnLst>
                                    <p:set>
                                      <p:cBhvr>
                                        <p:cTn id="33" fill="hold"/>
                                        <p:tgtEl>
                                          <p:spTgt spid="405"/>
                                        </p:tgtEl>
                                        <p:attrNameLst>
                                          <p:attrName>style.visibility</p:attrName>
                                        </p:attrNameLst>
                                      </p:cBhvr>
                                      <p:to>
                                        <p:strVal val="visible"/>
                                      </p:to>
                                    </p:set>
                                    <p:animEffect transition="in" filter="fade">
                                      <p:cBhvr>
                                        <p:cTn id="34" dur="1000"/>
                                        <p:tgtEl>
                                          <p:spTgt spid="405"/>
                                        </p:tgtEl>
                                      </p:cBhvr>
                                    </p:animEffect>
                                  </p:childTnLst>
                                </p:cTn>
                              </p:par>
                            </p:childTnLst>
                          </p:cTn>
                        </p:par>
                        <p:par>
                          <p:cTn id="35" fill="hold">
                            <p:stCondLst>
                              <p:cond delay="1000"/>
                            </p:stCondLst>
                            <p:childTnLst>
                              <p:par>
                                <p:cTn id="36" presetID="1" presetClass="entr" presetSubtype="0" fill="hold" grpId="0" nodeType="afterEffect">
                                  <p:stCondLst>
                                    <p:cond delay="0"/>
                                  </p:stCondLst>
                                  <p:iterate>
                                    <p:tmAbs val="0"/>
                                  </p:iterate>
                                  <p:childTnLst>
                                    <p:set>
                                      <p:cBhvr>
                                        <p:cTn id="37" fill="hold"/>
                                        <p:tgtEl>
                                          <p:spTgt spid="408"/>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grpId="0" nodeType="afterEffect">
                                  <p:stCondLst>
                                    <p:cond delay="0"/>
                                  </p:stCondLst>
                                  <p:iterate type="lt">
                                    <p:tmAbs val="100"/>
                                  </p:iterate>
                                  <p:childTnLst>
                                    <p:set>
                                      <p:cBhvr>
                                        <p:cTn id="40" fill="hold"/>
                                        <p:tgtEl>
                                          <p:spTgt spid="406"/>
                                        </p:tgtEl>
                                        <p:attrNameLst>
                                          <p:attrName>style.visibility</p:attrName>
                                        </p:attrNameLst>
                                      </p:cBhvr>
                                      <p:to>
                                        <p:strVal val="visible"/>
                                      </p:to>
                                    </p:set>
                                  </p:childTnLst>
                                </p:cTn>
                              </p:par>
                            </p:childTnLst>
                          </p:cTn>
                        </p:par>
                        <p:par>
                          <p:cTn id="41" fill="hold">
                            <p:stCondLst>
                              <p:cond delay="1000"/>
                            </p:stCondLst>
                            <p:childTnLst>
                              <p:par>
                                <p:cTn id="42" presetID="9" presetClass="entr" fill="hold" grpId="0" nodeType="afterEffect">
                                  <p:stCondLst>
                                    <p:cond delay="0"/>
                                  </p:stCondLst>
                                  <p:iterate>
                                    <p:tmAbs val="0"/>
                                  </p:iterate>
                                  <p:childTnLst>
                                    <p:set>
                                      <p:cBhvr>
                                        <p:cTn id="43" fill="hold"/>
                                        <p:tgtEl>
                                          <p:spTgt spid="411"/>
                                        </p:tgtEl>
                                        <p:attrNameLst>
                                          <p:attrName>style.visibility</p:attrName>
                                        </p:attrNameLst>
                                      </p:cBhvr>
                                      <p:to>
                                        <p:strVal val="visible"/>
                                      </p:to>
                                    </p:set>
                                    <p:animEffect transition="in" filter="dissolve">
                                      <p:cBhvr>
                                        <p:cTn id="44" dur="20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P spid="400" grpId="0" animBg="1" advAuto="0"/>
      <p:bldP spid="409" grpId="0" animBg="1" advAuto="0"/>
      <p:bldP spid="402" grpId="0" animBg="1" advAuto="0"/>
      <p:bldP spid="403" grpId="0" animBg="1" advAuto="0"/>
      <p:bldP spid="404" grpId="0" animBg="1" advAuto="0"/>
      <p:bldP spid="405" grpId="0" animBg="1" advAuto="0"/>
      <p:bldP spid="406" grpId="0" animBg="1" advAuto="0"/>
      <p:bldP spid="411" grpId="0" animBg="1" advAuto="0"/>
      <p:bldP spid="40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28EF75-FA18-2748-805E-B8AF8167C8CC}"/>
              </a:ext>
            </a:extLst>
          </p:cNvPr>
          <p:cNvSpPr>
            <a:spLocks noGrp="1"/>
          </p:cNvSpPr>
          <p:nvPr>
            <p:ph type="body" sz="quarter" idx="10"/>
          </p:nvPr>
        </p:nvSpPr>
        <p:spPr/>
        <p:txBody>
          <a:bodyPr/>
          <a:lstStyle/>
          <a:p>
            <a:endParaRPr lang="en-US"/>
          </a:p>
        </p:txBody>
      </p:sp>
      <p:sp>
        <p:nvSpPr>
          <p:cNvPr id="416" name="Deep Learning = Teaching Computers to find correlation"/>
          <p:cNvSpPr txBox="1">
            <a:spLocks noGrp="1"/>
          </p:cNvSpPr>
          <p:nvPr>
            <p:ph type="title"/>
          </p:nvPr>
        </p:nvSpPr>
        <p:spPr>
          <a:prstGeom prst="rect">
            <a:avLst/>
          </a:prstGeom>
        </p:spPr>
        <p:txBody>
          <a:bodyPr>
            <a:noAutofit/>
          </a:bodyPr>
          <a:lstStyle/>
          <a:p>
            <a:r>
              <a:rPr sz="2800" dirty="0"/>
              <a:t>Deep Learning = Teaching Computers to find correlation</a:t>
            </a:r>
          </a:p>
        </p:txBody>
      </p:sp>
      <p:pic>
        <p:nvPicPr>
          <p:cNvPr id="417" name="Screen Shot 2019-06-11 at 10.59.12 AM.png" descr="Screen Shot 2019-06-11 at 10.59.12 AM.png"/>
          <p:cNvPicPr>
            <a:picLocks noChangeAspect="1"/>
          </p:cNvPicPr>
          <p:nvPr/>
        </p:nvPicPr>
        <p:blipFill>
          <a:blip r:embed="rId3"/>
          <a:stretch>
            <a:fillRect/>
          </a:stretch>
        </p:blipFill>
        <p:spPr>
          <a:xfrm>
            <a:off x="844919" y="1835115"/>
            <a:ext cx="4145034" cy="4178371"/>
          </a:xfrm>
          <a:prstGeom prst="rect">
            <a:avLst/>
          </a:prstGeom>
          <a:ln w="12700">
            <a:miter lim="400000"/>
          </a:ln>
        </p:spPr>
      </p:pic>
      <p:sp>
        <p:nvSpPr>
          <p:cNvPr id="418" name="Examples and images from “Grokking Deep Learning” by Andrew Trask"/>
          <p:cNvSpPr txBox="1"/>
          <p:nvPr/>
        </p:nvSpPr>
        <p:spPr>
          <a:xfrm>
            <a:off x="81793" y="6563502"/>
            <a:ext cx="444737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0"/>
              </a:spcBef>
              <a:defRPr sz="2400"/>
            </a:lvl1pPr>
          </a:lstStyle>
          <a:p>
            <a:r>
              <a:rPr sz="1200"/>
              <a:t>Examples and images from “Grokking Deep Learning” by Andrew Trask</a:t>
            </a:r>
          </a:p>
        </p:txBody>
      </p:sp>
      <p:pic>
        <p:nvPicPr>
          <p:cNvPr id="419" name="Screen Shot 2019-06-11 at 10.59.16 AM.png" descr="Screen Shot 2019-06-11 at 10.59.16 AM.png"/>
          <p:cNvPicPr>
            <a:picLocks noChangeAspect="1"/>
          </p:cNvPicPr>
          <p:nvPr/>
        </p:nvPicPr>
        <p:blipFill>
          <a:blip r:embed="rId4"/>
          <a:stretch>
            <a:fillRect/>
          </a:stretch>
        </p:blipFill>
        <p:spPr>
          <a:xfrm>
            <a:off x="5609680" y="1474292"/>
            <a:ext cx="5868204" cy="448678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17"/>
                                        </p:tgtEl>
                                        <p:attrNameLst>
                                          <p:attrName>style.visibility</p:attrName>
                                        </p:attrNameLst>
                                      </p:cBhvr>
                                      <p:to>
                                        <p:strVal val="visible"/>
                                      </p:to>
                                    </p:set>
                                    <p:animEffect transition="in" filter="wipe(left)">
                                      <p:cBhvr>
                                        <p:cTn id="7" dur="1000"/>
                                        <p:tgtEl>
                                          <p:spTgt spid="4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419"/>
                                        </p:tgtEl>
                                        <p:attrNameLst>
                                          <p:attrName>style.visibility</p:attrName>
                                        </p:attrNameLst>
                                      </p:cBhvr>
                                      <p:to>
                                        <p:strVal val="visible"/>
                                      </p:to>
                                    </p:set>
                                    <p:animEffect transition="in" filter="wipe(left)">
                                      <p:cBhvr>
                                        <p:cTn id="12"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 grpId="0" animBg="1" advAuto="0"/>
      <p:bldP spid="41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F53707-C861-1D49-865C-7815698CCD46}"/>
              </a:ext>
            </a:extLst>
          </p:cNvPr>
          <p:cNvSpPr>
            <a:spLocks noGrp="1"/>
          </p:cNvSpPr>
          <p:nvPr>
            <p:ph type="body" sz="quarter" idx="10"/>
          </p:nvPr>
        </p:nvSpPr>
        <p:spPr/>
        <p:txBody>
          <a:bodyPr/>
          <a:lstStyle/>
          <a:p>
            <a:endParaRPr lang="en-US"/>
          </a:p>
        </p:txBody>
      </p:sp>
      <p:sp>
        <p:nvSpPr>
          <p:cNvPr id="423" name="Deep Learning = Teaching Computers to find correlation"/>
          <p:cNvSpPr txBox="1">
            <a:spLocks noGrp="1"/>
          </p:cNvSpPr>
          <p:nvPr>
            <p:ph type="title"/>
          </p:nvPr>
        </p:nvSpPr>
        <p:spPr>
          <a:prstGeom prst="rect">
            <a:avLst/>
          </a:prstGeom>
        </p:spPr>
        <p:txBody>
          <a:bodyPr>
            <a:noAutofit/>
          </a:bodyPr>
          <a:lstStyle/>
          <a:p>
            <a:r>
              <a:rPr sz="2800" dirty="0"/>
              <a:t>Deep Learning = Teaching Computers to find correlation</a:t>
            </a:r>
          </a:p>
        </p:txBody>
      </p:sp>
      <p:sp>
        <p:nvSpPr>
          <p:cNvPr id="424" name="Examples and images from “Grokking Deep Learning” by Andrew Trask"/>
          <p:cNvSpPr txBox="1"/>
          <p:nvPr/>
        </p:nvSpPr>
        <p:spPr>
          <a:xfrm>
            <a:off x="81793" y="6563502"/>
            <a:ext cx="444737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0"/>
              </a:spcBef>
              <a:defRPr sz="2400"/>
            </a:lvl1pPr>
          </a:lstStyle>
          <a:p>
            <a:r>
              <a:rPr sz="1200"/>
              <a:t>Examples and images from “Grokking Deep Learning” by Andrew Trask</a:t>
            </a:r>
          </a:p>
        </p:txBody>
      </p:sp>
      <p:sp>
        <p:nvSpPr>
          <p:cNvPr id="425" name="import numpy as np…"/>
          <p:cNvSpPr txBox="1"/>
          <p:nvPr/>
        </p:nvSpPr>
        <p:spPr>
          <a:xfrm>
            <a:off x="6717323" y="1386050"/>
            <a:ext cx="5369320" cy="8934497"/>
          </a:xfrm>
          <a:prstGeom prst="rect">
            <a:avLst/>
          </a:prstGeom>
          <a:solidFill>
            <a:schemeClr val="tx1"/>
          </a:solidFill>
          <a:ln w="1905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lnSpc>
                <a:spcPts val="2400"/>
              </a:lnSpc>
              <a:defRPr sz="1800">
                <a:solidFill>
                  <a:srgbClr val="BBBBBB"/>
                </a:solidFill>
                <a:latin typeface="Fira Code Regular"/>
                <a:ea typeface="Fira Code Regular"/>
                <a:cs typeface="Fira Code Regular"/>
                <a:sym typeface="Fira Code Regular"/>
              </a:defRPr>
            </a:pPr>
            <a:r>
              <a:rPr sz="900" dirty="0">
                <a:solidFill>
                  <a:srgbClr val="FEDE5D"/>
                </a:solidFill>
              </a:rPr>
              <a:t>import</a:t>
            </a:r>
            <a:r>
              <a:rPr sz="900" dirty="0"/>
              <a:t> </a:t>
            </a:r>
            <a:r>
              <a:rPr sz="900" dirty="0" err="1"/>
              <a:t>numpy</a:t>
            </a:r>
            <a:r>
              <a:rPr sz="900" dirty="0"/>
              <a:t> </a:t>
            </a:r>
            <a:r>
              <a:rPr sz="900" dirty="0">
                <a:solidFill>
                  <a:srgbClr val="FEDE5D"/>
                </a:solidFill>
              </a:rPr>
              <a:t>as</a:t>
            </a:r>
            <a:r>
              <a:rPr sz="900" dirty="0"/>
              <a:t> np</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weights </a:t>
            </a:r>
            <a:r>
              <a:rPr sz="900" dirty="0">
                <a:solidFill>
                  <a:srgbClr val="FFFFFF"/>
                </a:solidFill>
              </a:rPr>
              <a:t>=</a:t>
            </a:r>
            <a:r>
              <a:rPr sz="900" dirty="0"/>
              <a:t> </a:t>
            </a:r>
            <a:r>
              <a:rPr sz="900" dirty="0" err="1"/>
              <a:t>np.</a:t>
            </a:r>
            <a:r>
              <a:rPr sz="900" dirty="0" err="1">
                <a:solidFill>
                  <a:srgbClr val="36F9F6"/>
                </a:solidFill>
              </a:rPr>
              <a:t>array</a:t>
            </a:r>
            <a:r>
              <a:rPr sz="900" dirty="0"/>
              <a:t>([</a:t>
            </a:r>
            <a:r>
              <a:rPr sz="900" dirty="0">
                <a:solidFill>
                  <a:srgbClr val="F97E72"/>
                </a:solidFill>
              </a:rPr>
              <a:t>0.5</a:t>
            </a:r>
            <a:r>
              <a:rPr sz="900" dirty="0"/>
              <a:t>, </a:t>
            </a:r>
            <a:r>
              <a:rPr sz="900" dirty="0">
                <a:solidFill>
                  <a:srgbClr val="F97E72"/>
                </a:solidFill>
              </a:rPr>
              <a:t>0.48</a:t>
            </a:r>
            <a:r>
              <a:rPr sz="900" dirty="0"/>
              <a:t>, </a:t>
            </a:r>
            <a:r>
              <a:rPr sz="900" dirty="0">
                <a:solidFill>
                  <a:srgbClr val="FEDE5D"/>
                </a:solidFill>
              </a:rPr>
              <a:t>-</a:t>
            </a:r>
            <a:r>
              <a:rPr sz="900" dirty="0">
                <a:solidFill>
                  <a:srgbClr val="F97E72"/>
                </a:solidFill>
              </a:rPr>
              <a:t>0.7</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alpha </a:t>
            </a:r>
            <a:r>
              <a:rPr sz="900" dirty="0">
                <a:solidFill>
                  <a:srgbClr val="FFFFFF"/>
                </a:solidFill>
              </a:rPr>
              <a:t>=</a:t>
            </a:r>
            <a:r>
              <a:rPr sz="900" dirty="0"/>
              <a:t> </a:t>
            </a:r>
            <a:r>
              <a:rPr sz="900" dirty="0">
                <a:solidFill>
                  <a:srgbClr val="F97E72"/>
                </a:solidFill>
              </a:rPr>
              <a:t>0.1</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solidFill>
                <a:srgbClr val="F97E72"/>
              </a:solidFill>
            </a:endParaRPr>
          </a:p>
          <a:p>
            <a:pPr defTabSz="228600">
              <a:lnSpc>
                <a:spcPts val="2400"/>
              </a:lnSpc>
              <a:defRPr sz="1800">
                <a:solidFill>
                  <a:srgbClr val="BBBBBB"/>
                </a:solidFill>
                <a:latin typeface="Fira Code Regular"/>
                <a:ea typeface="Fira Code Regular"/>
                <a:cs typeface="Fira Code Regular"/>
                <a:sym typeface="Fira Code Regular"/>
              </a:defRPr>
            </a:pPr>
            <a:r>
              <a:rPr sz="900" dirty="0"/>
              <a:t>streetlights </a:t>
            </a:r>
            <a:r>
              <a:rPr sz="900" dirty="0">
                <a:solidFill>
                  <a:srgbClr val="FFFFFF"/>
                </a:solidFill>
              </a:rPr>
              <a:t>=</a:t>
            </a:r>
            <a:r>
              <a:rPr sz="900" dirty="0"/>
              <a:t> </a:t>
            </a:r>
            <a:r>
              <a:rPr sz="900" dirty="0" err="1"/>
              <a:t>np.</a:t>
            </a:r>
            <a:r>
              <a:rPr sz="900" dirty="0" err="1">
                <a:solidFill>
                  <a:srgbClr val="36F9F6"/>
                </a:solidFill>
              </a:rPr>
              <a:t>array</a:t>
            </a:r>
            <a:r>
              <a:rPr sz="900" dirty="0"/>
              <a:t>([[</a:t>
            </a:r>
            <a:r>
              <a:rPr sz="900" dirty="0">
                <a:solidFill>
                  <a:srgbClr val="F97E72"/>
                </a:solidFill>
              </a:rPr>
              <a:t>1</a:t>
            </a:r>
            <a:r>
              <a:rPr sz="900" dirty="0"/>
              <a:t>, </a:t>
            </a:r>
            <a:r>
              <a:rPr sz="900" dirty="0">
                <a:solidFill>
                  <a:srgbClr val="F97E72"/>
                </a:solidFill>
              </a:rPr>
              <a:t>0</a:t>
            </a:r>
            <a:r>
              <a:rPr sz="900" dirty="0"/>
              <a:t>, </a:t>
            </a:r>
            <a:r>
              <a:rPr sz="900" dirty="0">
                <a:solidFill>
                  <a:srgbClr val="F97E72"/>
                </a:solidFill>
              </a:rPr>
              <a:t>1</a:t>
            </a:r>
            <a:r>
              <a:rPr sz="900" dirty="0"/>
              <a:t>],[</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1</a:t>
            </a:r>
            <a:r>
              <a:rPr sz="900" dirty="0"/>
              <a:t>],[</a:t>
            </a:r>
            <a:r>
              <a:rPr sz="900" dirty="0">
                <a:solidFill>
                  <a:srgbClr val="F97E72"/>
                </a:solidFill>
              </a:rPr>
              <a:t>0</a:t>
            </a:r>
            <a:r>
              <a:rPr sz="900" dirty="0"/>
              <a:t>, </a:t>
            </a:r>
            <a:r>
              <a:rPr sz="900" dirty="0">
                <a:solidFill>
                  <a:srgbClr val="F97E72"/>
                </a:solidFill>
              </a:rPr>
              <a:t>0</a:t>
            </a:r>
            <a:r>
              <a:rPr sz="900" dirty="0"/>
              <a:t>, </a:t>
            </a:r>
            <a:r>
              <a:rPr sz="900" dirty="0">
                <a:solidFill>
                  <a:srgbClr val="F97E72"/>
                </a:solidFill>
              </a:rPr>
              <a:t>1</a:t>
            </a:r>
            <a:r>
              <a:rPr sz="900" dirty="0"/>
              <a:t>],[</a:t>
            </a:r>
            <a:r>
              <a:rPr sz="900" dirty="0">
                <a:solidFill>
                  <a:srgbClr val="F97E72"/>
                </a:solidFill>
              </a:rPr>
              <a:t>1</a:t>
            </a:r>
            <a:r>
              <a:rPr sz="900" dirty="0"/>
              <a:t>, </a:t>
            </a:r>
            <a:r>
              <a:rPr sz="900" dirty="0">
                <a:solidFill>
                  <a:srgbClr val="F97E72"/>
                </a:solidFill>
              </a:rPr>
              <a:t>1</a:t>
            </a:r>
            <a:r>
              <a:rPr sz="900" dirty="0"/>
              <a:t>, </a:t>
            </a:r>
            <a:r>
              <a:rPr sz="900" dirty="0">
                <a:solidFill>
                  <a:srgbClr val="F97E72"/>
                </a:solidFill>
              </a:rPr>
              <a:t>1</a:t>
            </a:r>
            <a:r>
              <a:rPr sz="900" dirty="0"/>
              <a:t>],</a:t>
            </a:r>
          </a:p>
          <a:p>
            <a:pPr lvl="8" defTabSz="228600">
              <a:lnSpc>
                <a:spcPts val="2400"/>
              </a:lnSpc>
              <a:defRPr sz="1800">
                <a:solidFill>
                  <a:srgbClr val="BBBBBB"/>
                </a:solidFill>
                <a:latin typeface="Fira Code Regular"/>
                <a:ea typeface="Fira Code Regular"/>
                <a:cs typeface="Fira Code Regular"/>
                <a:sym typeface="Fira Code Regular"/>
              </a:defRPr>
            </a:pPr>
            <a:r>
              <a:rPr sz="900" dirty="0"/>
              <a:t>[</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1</a:t>
            </a:r>
            <a:r>
              <a:rPr sz="900" dirty="0"/>
              <a:t>],[</a:t>
            </a:r>
            <a:r>
              <a:rPr sz="900" dirty="0">
                <a:solidFill>
                  <a:srgbClr val="F97E72"/>
                </a:solidFill>
              </a:rPr>
              <a:t>1</a:t>
            </a:r>
            <a:r>
              <a:rPr sz="900" dirty="0"/>
              <a:t>, </a:t>
            </a:r>
            <a:r>
              <a:rPr sz="900" dirty="0">
                <a:solidFill>
                  <a:srgbClr val="F97E72"/>
                </a:solidFill>
              </a:rPr>
              <a:t>0</a:t>
            </a:r>
            <a:r>
              <a:rPr sz="900" dirty="0"/>
              <a:t>, </a:t>
            </a:r>
            <a:r>
              <a:rPr sz="900" dirty="0">
                <a:solidFill>
                  <a:srgbClr val="F97E72"/>
                </a:solidFill>
              </a:rPr>
              <a:t>1</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err="1"/>
              <a:t>walk_vs_stop</a:t>
            </a:r>
            <a:r>
              <a:rPr sz="900" dirty="0"/>
              <a:t> </a:t>
            </a:r>
            <a:r>
              <a:rPr sz="900" dirty="0">
                <a:solidFill>
                  <a:srgbClr val="FFFFFF"/>
                </a:solidFill>
              </a:rPr>
              <a:t>=</a:t>
            </a:r>
            <a:r>
              <a:rPr sz="900" dirty="0"/>
              <a:t> </a:t>
            </a:r>
            <a:r>
              <a:rPr sz="900" dirty="0" err="1"/>
              <a:t>np.</a:t>
            </a:r>
            <a:r>
              <a:rPr sz="900" dirty="0" err="1">
                <a:solidFill>
                  <a:srgbClr val="36F9F6"/>
                </a:solidFill>
              </a:rPr>
              <a:t>array</a:t>
            </a:r>
            <a:r>
              <a:rPr sz="900" dirty="0"/>
              <a:t>([</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1</a:t>
            </a:r>
            <a:r>
              <a:rPr sz="900" dirty="0"/>
              <a:t>, </a:t>
            </a:r>
            <a:r>
              <a:rPr sz="900" dirty="0">
                <a:solidFill>
                  <a:srgbClr val="F97E72"/>
                </a:solidFill>
              </a:rPr>
              <a:t>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solidFill>
                  <a:srgbClr val="36F9F6"/>
                </a:solidFill>
              </a:rPr>
              <a:t>input</a:t>
            </a:r>
            <a:r>
              <a:rPr sz="900" dirty="0"/>
              <a:t> </a:t>
            </a:r>
            <a:r>
              <a:rPr sz="900" dirty="0">
                <a:solidFill>
                  <a:srgbClr val="FFFFFF"/>
                </a:solidFill>
              </a:rPr>
              <a:t>=</a:t>
            </a:r>
            <a:r>
              <a:rPr sz="900" dirty="0"/>
              <a:t> streetlights[</a:t>
            </a:r>
            <a:r>
              <a:rPr sz="900" dirty="0">
                <a:solidFill>
                  <a:srgbClr val="F97E72"/>
                </a:solidFill>
              </a:rPr>
              <a:t>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err="1"/>
              <a:t>goal_prediction</a:t>
            </a:r>
            <a:r>
              <a:rPr sz="900" dirty="0"/>
              <a:t> </a:t>
            </a:r>
            <a:r>
              <a:rPr sz="900" dirty="0">
                <a:solidFill>
                  <a:srgbClr val="FFFFFF"/>
                </a:solidFill>
              </a:rPr>
              <a:t>=</a:t>
            </a:r>
            <a:r>
              <a:rPr sz="900" dirty="0"/>
              <a:t> </a:t>
            </a:r>
            <a:r>
              <a:rPr sz="900" dirty="0" err="1"/>
              <a:t>walk_vs_stop</a:t>
            </a:r>
            <a:r>
              <a:rPr sz="900" dirty="0"/>
              <a:t>[</a:t>
            </a:r>
            <a:r>
              <a:rPr sz="900" dirty="0">
                <a:solidFill>
                  <a:srgbClr val="F97E72"/>
                </a:solidFill>
              </a:rPr>
              <a:t>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solidFill>
                  <a:srgbClr val="FEDE5D"/>
                </a:solidFill>
              </a:rPr>
              <a:t>for</a:t>
            </a:r>
            <a:r>
              <a:rPr sz="900" dirty="0"/>
              <a:t> iteration </a:t>
            </a:r>
            <a:r>
              <a:rPr sz="900" dirty="0">
                <a:solidFill>
                  <a:srgbClr val="FEDE5D"/>
                </a:solidFill>
              </a:rPr>
              <a:t>in</a:t>
            </a:r>
            <a:r>
              <a:rPr sz="900" dirty="0"/>
              <a:t> </a:t>
            </a:r>
            <a:r>
              <a:rPr sz="900" dirty="0">
                <a:solidFill>
                  <a:srgbClr val="36F9F6"/>
                </a:solidFill>
              </a:rPr>
              <a:t>range</a:t>
            </a:r>
            <a:r>
              <a:rPr sz="900" dirty="0"/>
              <a:t>(</a:t>
            </a:r>
            <a:r>
              <a:rPr sz="900" dirty="0">
                <a:solidFill>
                  <a:srgbClr val="F97E72"/>
                </a:solidFill>
              </a:rPr>
              <a:t>40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err="1"/>
              <a:t>error_for_all_lights</a:t>
            </a:r>
            <a:r>
              <a:rPr sz="900" dirty="0"/>
              <a:t> </a:t>
            </a:r>
            <a:r>
              <a:rPr sz="900" dirty="0">
                <a:solidFill>
                  <a:srgbClr val="FFFFFF"/>
                </a:solidFill>
              </a:rPr>
              <a:t>=</a:t>
            </a:r>
            <a:r>
              <a:rPr sz="900" dirty="0"/>
              <a:t> </a:t>
            </a:r>
            <a:r>
              <a:rPr sz="900" dirty="0">
                <a:solidFill>
                  <a:srgbClr val="F97E72"/>
                </a:solidFill>
              </a:rPr>
              <a:t>0</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FEDE5D"/>
                </a:solidFill>
              </a:rPr>
              <a:t>for</a:t>
            </a:r>
            <a:r>
              <a:rPr sz="900" dirty="0"/>
              <a:t> </a:t>
            </a:r>
            <a:r>
              <a:rPr sz="900" dirty="0" err="1"/>
              <a:t>row_index</a:t>
            </a:r>
            <a:r>
              <a:rPr sz="900" dirty="0"/>
              <a:t> </a:t>
            </a:r>
            <a:r>
              <a:rPr sz="900" dirty="0">
                <a:solidFill>
                  <a:srgbClr val="FEDE5D"/>
                </a:solidFill>
              </a:rPr>
              <a:t>in</a:t>
            </a:r>
            <a:r>
              <a:rPr sz="900" dirty="0"/>
              <a:t> </a:t>
            </a:r>
            <a:r>
              <a:rPr sz="900" dirty="0">
                <a:solidFill>
                  <a:srgbClr val="36F9F6"/>
                </a:solidFill>
              </a:rPr>
              <a:t>range</a:t>
            </a:r>
            <a:r>
              <a:rPr sz="900" dirty="0"/>
              <a:t>(</a:t>
            </a:r>
            <a:r>
              <a:rPr sz="900" dirty="0" err="1">
                <a:solidFill>
                  <a:srgbClr val="36F9F6"/>
                </a:solidFill>
              </a:rPr>
              <a:t>len</a:t>
            </a:r>
            <a:r>
              <a:rPr sz="900" dirty="0"/>
              <a:t>(</a:t>
            </a:r>
            <a:r>
              <a:rPr sz="900" dirty="0" err="1"/>
              <a:t>walk_vs_stop</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36F9F6"/>
                </a:solidFill>
              </a:rPr>
              <a:t>input</a:t>
            </a:r>
            <a:r>
              <a:rPr sz="900" dirty="0"/>
              <a:t> </a:t>
            </a:r>
            <a:r>
              <a:rPr sz="900" dirty="0">
                <a:solidFill>
                  <a:srgbClr val="FFFFFF"/>
                </a:solidFill>
              </a:rPr>
              <a:t>=</a:t>
            </a:r>
            <a:r>
              <a:rPr sz="900" dirty="0"/>
              <a:t> streetlights[</a:t>
            </a:r>
            <a:r>
              <a:rPr sz="900" dirty="0" err="1"/>
              <a:t>row_index</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err="1"/>
              <a:t>goal_prediction</a:t>
            </a:r>
            <a:r>
              <a:rPr sz="900" dirty="0"/>
              <a:t> </a:t>
            </a:r>
            <a:r>
              <a:rPr sz="900" dirty="0">
                <a:solidFill>
                  <a:srgbClr val="FFFFFF"/>
                </a:solidFill>
              </a:rPr>
              <a:t>=</a:t>
            </a:r>
            <a:r>
              <a:rPr sz="900" dirty="0"/>
              <a:t> </a:t>
            </a:r>
            <a:r>
              <a:rPr sz="900" dirty="0" err="1"/>
              <a:t>walk_vs_stop</a:t>
            </a:r>
            <a:r>
              <a:rPr sz="900" dirty="0"/>
              <a:t>[</a:t>
            </a:r>
            <a:r>
              <a:rPr sz="900" dirty="0" err="1"/>
              <a:t>row_index</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prediction </a:t>
            </a:r>
            <a:r>
              <a:rPr sz="900" dirty="0">
                <a:solidFill>
                  <a:srgbClr val="FFFFFF"/>
                </a:solidFill>
              </a:rPr>
              <a:t>=</a:t>
            </a:r>
            <a:r>
              <a:rPr sz="900" dirty="0"/>
              <a:t> </a:t>
            </a:r>
            <a:r>
              <a:rPr sz="900" dirty="0" err="1">
                <a:solidFill>
                  <a:srgbClr val="36F9F6"/>
                </a:solidFill>
              </a:rPr>
              <a:t>input</a:t>
            </a:r>
            <a:r>
              <a:rPr sz="900" dirty="0" err="1"/>
              <a:t>.</a:t>
            </a:r>
            <a:r>
              <a:rPr sz="900" dirty="0" err="1">
                <a:solidFill>
                  <a:srgbClr val="36F9F6"/>
                </a:solidFill>
              </a:rPr>
              <a:t>dot</a:t>
            </a:r>
            <a:r>
              <a:rPr sz="900" dirty="0"/>
              <a:t>(weights)</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error </a:t>
            </a:r>
            <a:r>
              <a:rPr sz="900" dirty="0">
                <a:solidFill>
                  <a:srgbClr val="FFFFFF"/>
                </a:solidFill>
              </a:rPr>
              <a:t>=</a:t>
            </a:r>
            <a:r>
              <a:rPr sz="900" dirty="0"/>
              <a:t> (</a:t>
            </a:r>
            <a:r>
              <a:rPr sz="900" dirty="0" err="1"/>
              <a:t>goal_prediction</a:t>
            </a:r>
            <a:r>
              <a:rPr sz="900" dirty="0"/>
              <a:t> </a:t>
            </a:r>
            <a:r>
              <a:rPr sz="900" dirty="0">
                <a:solidFill>
                  <a:srgbClr val="FEDE5D"/>
                </a:solidFill>
              </a:rPr>
              <a:t>-</a:t>
            </a:r>
            <a:r>
              <a:rPr sz="900" dirty="0"/>
              <a:t> prediction) </a:t>
            </a:r>
            <a:r>
              <a:rPr sz="900" dirty="0">
                <a:solidFill>
                  <a:srgbClr val="FEDE5D"/>
                </a:solidFill>
              </a:rPr>
              <a:t>**</a:t>
            </a:r>
            <a:r>
              <a:rPr sz="900" dirty="0"/>
              <a:t> </a:t>
            </a:r>
            <a:r>
              <a:rPr sz="900" dirty="0">
                <a:solidFill>
                  <a:srgbClr val="F97E72"/>
                </a:solidFill>
              </a:rPr>
              <a:t>2</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err="1"/>
              <a:t>error_for_all_lights</a:t>
            </a:r>
            <a:r>
              <a:rPr sz="900" dirty="0"/>
              <a:t> </a:t>
            </a:r>
            <a:r>
              <a:rPr sz="900" dirty="0">
                <a:solidFill>
                  <a:srgbClr val="FFFFFF"/>
                </a:solidFill>
              </a:rPr>
              <a:t>+=</a:t>
            </a:r>
            <a:r>
              <a:rPr sz="900" dirty="0"/>
              <a:t> error</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delta </a:t>
            </a:r>
            <a:r>
              <a:rPr sz="900" dirty="0">
                <a:solidFill>
                  <a:srgbClr val="FFFFFF"/>
                </a:solidFill>
              </a:rPr>
              <a:t>=</a:t>
            </a:r>
            <a:r>
              <a:rPr sz="900" dirty="0"/>
              <a:t> prediction </a:t>
            </a:r>
            <a:r>
              <a:rPr sz="900" dirty="0">
                <a:solidFill>
                  <a:srgbClr val="FEDE5D"/>
                </a:solidFill>
              </a:rPr>
              <a:t>-</a:t>
            </a:r>
            <a:r>
              <a:rPr sz="900" dirty="0"/>
              <a:t> </a:t>
            </a:r>
            <a:r>
              <a:rPr sz="900" dirty="0" err="1"/>
              <a:t>goal_prediction</a:t>
            </a: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weights </a:t>
            </a:r>
            <a:r>
              <a:rPr sz="900" dirty="0">
                <a:solidFill>
                  <a:srgbClr val="FFFFFF"/>
                </a:solidFill>
              </a:rPr>
              <a:t>=</a:t>
            </a:r>
            <a:r>
              <a:rPr sz="900" dirty="0"/>
              <a:t> weights </a:t>
            </a:r>
            <a:r>
              <a:rPr sz="900" dirty="0">
                <a:solidFill>
                  <a:srgbClr val="FEDE5D"/>
                </a:solidFill>
              </a:rPr>
              <a:t>-</a:t>
            </a:r>
            <a:r>
              <a:rPr sz="900" dirty="0"/>
              <a:t> (alpha </a:t>
            </a:r>
            <a:r>
              <a:rPr sz="900" dirty="0">
                <a:solidFill>
                  <a:srgbClr val="FEDE5D"/>
                </a:solidFill>
              </a:rPr>
              <a:t>*</a:t>
            </a:r>
            <a:r>
              <a:rPr sz="900" dirty="0"/>
              <a:t> (</a:t>
            </a:r>
            <a:r>
              <a:rPr sz="900" dirty="0">
                <a:solidFill>
                  <a:srgbClr val="36F9F6"/>
                </a:solidFill>
              </a:rPr>
              <a:t>input</a:t>
            </a:r>
            <a:r>
              <a:rPr sz="900" dirty="0"/>
              <a:t> </a:t>
            </a:r>
            <a:r>
              <a:rPr sz="900" dirty="0">
                <a:solidFill>
                  <a:srgbClr val="FEDE5D"/>
                </a:solidFill>
              </a:rPr>
              <a:t>*</a:t>
            </a:r>
            <a:r>
              <a:rPr sz="900" dirty="0"/>
              <a:t> delta))</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36F9F6"/>
                </a:solidFill>
              </a:rPr>
              <a:t>print</a:t>
            </a:r>
            <a:r>
              <a:rPr sz="900" dirty="0"/>
              <a:t>(</a:t>
            </a:r>
            <a:r>
              <a:rPr sz="900" dirty="0">
                <a:solidFill>
                  <a:srgbClr val="FF8B39"/>
                </a:solidFill>
              </a:rPr>
              <a:t>"Prediction:"</a:t>
            </a:r>
            <a:r>
              <a:rPr sz="900" dirty="0"/>
              <a:t> </a:t>
            </a:r>
            <a:r>
              <a:rPr sz="900" dirty="0">
                <a:solidFill>
                  <a:srgbClr val="FEDE5D"/>
                </a:solidFill>
              </a:rPr>
              <a:t>+</a:t>
            </a:r>
            <a:r>
              <a:rPr sz="900" dirty="0"/>
              <a:t> </a:t>
            </a:r>
            <a:r>
              <a:rPr sz="900" dirty="0">
                <a:solidFill>
                  <a:srgbClr val="FE4450"/>
                </a:solidFill>
              </a:rPr>
              <a:t>str</a:t>
            </a:r>
            <a:r>
              <a:rPr sz="900" dirty="0"/>
              <a:t>(prediction))</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36F9F6"/>
                </a:solidFill>
              </a:rPr>
              <a:t>print</a:t>
            </a:r>
            <a:r>
              <a:rPr sz="900" dirty="0"/>
              <a:t>(</a:t>
            </a:r>
            <a:r>
              <a:rPr sz="900" dirty="0">
                <a:solidFill>
                  <a:srgbClr val="FF8B39"/>
                </a:solidFill>
              </a:rPr>
              <a:t>"Error:"</a:t>
            </a:r>
            <a:r>
              <a:rPr sz="900" dirty="0"/>
              <a:t> </a:t>
            </a:r>
            <a:r>
              <a:rPr sz="900" dirty="0">
                <a:solidFill>
                  <a:srgbClr val="FEDE5D"/>
                </a:solidFill>
              </a:rPr>
              <a:t>+</a:t>
            </a:r>
            <a:r>
              <a:rPr sz="900" dirty="0"/>
              <a:t> </a:t>
            </a:r>
            <a:r>
              <a:rPr sz="900" dirty="0">
                <a:solidFill>
                  <a:srgbClr val="FE4450"/>
                </a:solidFill>
              </a:rPr>
              <a:t>str</a:t>
            </a:r>
            <a:r>
              <a:rPr sz="900" dirty="0"/>
              <a:t>(</a:t>
            </a:r>
            <a:r>
              <a:rPr sz="900" dirty="0" err="1"/>
              <a:t>error_for_all_lights</a:t>
            </a:r>
            <a:r>
              <a:rPr sz="900" dirty="0"/>
              <a:t>) </a:t>
            </a:r>
            <a:r>
              <a:rPr sz="900" dirty="0">
                <a:solidFill>
                  <a:srgbClr val="FEDE5D"/>
                </a:solidFill>
              </a:rPr>
              <a:t>+</a:t>
            </a:r>
            <a:r>
              <a:rPr sz="900" dirty="0"/>
              <a:t> </a:t>
            </a:r>
            <a:r>
              <a:rPr sz="900" dirty="0">
                <a:solidFill>
                  <a:srgbClr val="FF8B39"/>
                </a:solidFill>
              </a:rPr>
              <a:t>"</a:t>
            </a:r>
            <a:r>
              <a:rPr sz="900" dirty="0">
                <a:solidFill>
                  <a:srgbClr val="36F9F6"/>
                </a:solidFill>
              </a:rPr>
              <a:t>\n</a:t>
            </a:r>
            <a:r>
              <a:rPr sz="900" dirty="0">
                <a:solidFill>
                  <a:srgbClr val="FF8B39"/>
                </a:solidFill>
              </a:rPr>
              <a:t>"</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p:txBody>
      </p:sp>
      <p:pic>
        <p:nvPicPr>
          <p:cNvPr id="426" name="Screen Shot 2019-06-11 at 10.59.16 AM.png" descr="Screen Shot 2019-06-11 at 10.59.16 AM.png"/>
          <p:cNvPicPr>
            <a:picLocks noChangeAspect="1"/>
          </p:cNvPicPr>
          <p:nvPr/>
        </p:nvPicPr>
        <p:blipFill>
          <a:blip r:embed="rId3"/>
          <a:stretch>
            <a:fillRect/>
          </a:stretch>
        </p:blipFill>
        <p:spPr>
          <a:xfrm>
            <a:off x="825686" y="1610260"/>
            <a:ext cx="5868205" cy="44867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25"/>
                                        </p:tgtEl>
                                        <p:attrNameLst>
                                          <p:attrName>style.visibility</p:attrName>
                                        </p:attrNameLst>
                                      </p:cBhvr>
                                      <p:to>
                                        <p:strVal val="visible"/>
                                      </p:to>
                                    </p:set>
                                    <p:animEffect transition="in" filter="wipe(left)">
                                      <p:cBhvr>
                                        <p:cTn id="7" dur="1000"/>
                                        <p:tgtEl>
                                          <p:spTgt spid="4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75E-6 -2.22222E-6 L 0.00092 -0.56759 " pathEditMode="relative" rAng="0" ptsTypes="AA">
                                      <p:cBhvr>
                                        <p:cTn id="11" dur="2000" fill="hold"/>
                                        <p:tgtEl>
                                          <p:spTgt spid="425"/>
                                        </p:tgtEl>
                                        <p:attrNameLst>
                                          <p:attrName>ppt_x</p:attrName>
                                          <p:attrName>ppt_y</p:attrName>
                                        </p:attrNameLst>
                                      </p:cBhvr>
                                      <p:rCtr x="39" y="-2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animBg="1" advAuto="0"/>
      <p:bldP spid="42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Deep Learning = Teaching Computers to find correlation"/>
          <p:cNvSpPr txBox="1">
            <a:spLocks noGrp="1"/>
          </p:cNvSpPr>
          <p:nvPr>
            <p:ph type="title"/>
          </p:nvPr>
        </p:nvSpPr>
        <p:spPr>
          <a:prstGeom prst="rect">
            <a:avLst/>
          </a:prstGeom>
        </p:spPr>
        <p:txBody>
          <a:bodyPr>
            <a:noAutofit/>
          </a:bodyPr>
          <a:lstStyle/>
          <a:p>
            <a:r>
              <a:rPr sz="2800" dirty="0"/>
              <a:t>Deep Learning = Teaching Computers to find correlation</a:t>
            </a:r>
          </a:p>
        </p:txBody>
      </p:sp>
      <p:sp>
        <p:nvSpPr>
          <p:cNvPr id="431" name="Examples and images from “Grokking Deep Learning” by Andrew Trask"/>
          <p:cNvSpPr txBox="1"/>
          <p:nvPr/>
        </p:nvSpPr>
        <p:spPr>
          <a:xfrm>
            <a:off x="81793" y="6563502"/>
            <a:ext cx="444737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0"/>
              </a:spcBef>
              <a:defRPr sz="2400"/>
            </a:lvl1pPr>
          </a:lstStyle>
          <a:p>
            <a:r>
              <a:rPr sz="1200"/>
              <a:t>Examples and images from “Grokking Deep Learning” by Andrew Trask</a:t>
            </a:r>
          </a:p>
        </p:txBody>
      </p:sp>
      <p:sp>
        <p:nvSpPr>
          <p:cNvPr id="432" name="import numpy as np…"/>
          <p:cNvSpPr txBox="1"/>
          <p:nvPr/>
        </p:nvSpPr>
        <p:spPr>
          <a:xfrm>
            <a:off x="840739" y="1629790"/>
            <a:ext cx="5566104" cy="8934497"/>
          </a:xfrm>
          <a:prstGeom prst="rect">
            <a:avLst/>
          </a:prstGeom>
          <a:solidFill>
            <a:srgbClr val="262336"/>
          </a:solidFill>
          <a:ln w="1905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lnSpc>
                <a:spcPts val="2400"/>
              </a:lnSpc>
              <a:defRPr sz="1800">
                <a:solidFill>
                  <a:srgbClr val="BBBBBB"/>
                </a:solidFill>
                <a:latin typeface="Fira Code Regular"/>
                <a:ea typeface="Fira Code Regular"/>
                <a:cs typeface="Fira Code Regular"/>
                <a:sym typeface="Fira Code Regular"/>
              </a:defRPr>
            </a:pPr>
            <a:r>
              <a:rPr sz="900" dirty="0">
                <a:solidFill>
                  <a:srgbClr val="FEDE5D"/>
                </a:solidFill>
              </a:rPr>
              <a:t>import</a:t>
            </a:r>
            <a:r>
              <a:rPr sz="900" dirty="0"/>
              <a:t> </a:t>
            </a:r>
            <a:r>
              <a:rPr sz="900" dirty="0" err="1"/>
              <a:t>numpy</a:t>
            </a:r>
            <a:r>
              <a:rPr sz="900" dirty="0"/>
              <a:t> </a:t>
            </a:r>
            <a:r>
              <a:rPr sz="900" dirty="0">
                <a:solidFill>
                  <a:srgbClr val="FEDE5D"/>
                </a:solidFill>
              </a:rPr>
              <a:t>as</a:t>
            </a:r>
            <a:r>
              <a:rPr sz="900" dirty="0"/>
              <a:t> np</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weights </a:t>
            </a:r>
            <a:r>
              <a:rPr sz="900" dirty="0">
                <a:solidFill>
                  <a:srgbClr val="FFFFFF"/>
                </a:solidFill>
              </a:rPr>
              <a:t>=</a:t>
            </a:r>
            <a:r>
              <a:rPr sz="900" dirty="0"/>
              <a:t> </a:t>
            </a:r>
            <a:r>
              <a:rPr sz="900" dirty="0" err="1"/>
              <a:t>np.</a:t>
            </a:r>
            <a:r>
              <a:rPr sz="900" dirty="0" err="1">
                <a:solidFill>
                  <a:srgbClr val="36F9F6"/>
                </a:solidFill>
              </a:rPr>
              <a:t>array</a:t>
            </a:r>
            <a:r>
              <a:rPr sz="900" dirty="0"/>
              <a:t>([</a:t>
            </a:r>
            <a:r>
              <a:rPr sz="900" dirty="0">
                <a:solidFill>
                  <a:srgbClr val="F97E72"/>
                </a:solidFill>
              </a:rPr>
              <a:t>0.5</a:t>
            </a:r>
            <a:r>
              <a:rPr sz="900" dirty="0"/>
              <a:t>, </a:t>
            </a:r>
            <a:r>
              <a:rPr sz="900" dirty="0">
                <a:solidFill>
                  <a:srgbClr val="F97E72"/>
                </a:solidFill>
              </a:rPr>
              <a:t>0.48</a:t>
            </a:r>
            <a:r>
              <a:rPr sz="900" dirty="0"/>
              <a:t>, </a:t>
            </a:r>
            <a:r>
              <a:rPr sz="900" dirty="0">
                <a:solidFill>
                  <a:srgbClr val="FEDE5D"/>
                </a:solidFill>
              </a:rPr>
              <a:t>-</a:t>
            </a:r>
            <a:r>
              <a:rPr sz="900" dirty="0">
                <a:solidFill>
                  <a:srgbClr val="F97E72"/>
                </a:solidFill>
              </a:rPr>
              <a:t>0.7</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alpha </a:t>
            </a:r>
            <a:r>
              <a:rPr sz="900" dirty="0">
                <a:solidFill>
                  <a:srgbClr val="FFFFFF"/>
                </a:solidFill>
              </a:rPr>
              <a:t>=</a:t>
            </a:r>
            <a:r>
              <a:rPr sz="900" dirty="0"/>
              <a:t> </a:t>
            </a:r>
            <a:r>
              <a:rPr sz="900" dirty="0">
                <a:solidFill>
                  <a:srgbClr val="F97E72"/>
                </a:solidFill>
              </a:rPr>
              <a:t>0.1</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solidFill>
                <a:srgbClr val="F97E72"/>
              </a:solidFill>
            </a:endParaRPr>
          </a:p>
          <a:p>
            <a:pPr defTabSz="228600">
              <a:lnSpc>
                <a:spcPts val="2400"/>
              </a:lnSpc>
              <a:defRPr sz="1800">
                <a:solidFill>
                  <a:srgbClr val="BBBBBB"/>
                </a:solidFill>
                <a:latin typeface="Fira Code Regular"/>
                <a:ea typeface="Fira Code Regular"/>
                <a:cs typeface="Fira Code Regular"/>
                <a:sym typeface="Fira Code Regular"/>
              </a:defRPr>
            </a:pPr>
            <a:r>
              <a:rPr sz="900" dirty="0"/>
              <a:t>streetlights </a:t>
            </a:r>
            <a:r>
              <a:rPr sz="900" dirty="0">
                <a:solidFill>
                  <a:srgbClr val="FFFFFF"/>
                </a:solidFill>
              </a:rPr>
              <a:t>=</a:t>
            </a:r>
            <a:r>
              <a:rPr sz="900" dirty="0"/>
              <a:t> </a:t>
            </a:r>
            <a:r>
              <a:rPr sz="900" dirty="0" err="1"/>
              <a:t>np.</a:t>
            </a:r>
            <a:r>
              <a:rPr sz="900" dirty="0" err="1">
                <a:solidFill>
                  <a:srgbClr val="36F9F6"/>
                </a:solidFill>
              </a:rPr>
              <a:t>array</a:t>
            </a:r>
            <a:r>
              <a:rPr sz="900" dirty="0"/>
              <a:t>([[</a:t>
            </a:r>
            <a:r>
              <a:rPr sz="900" dirty="0">
                <a:solidFill>
                  <a:srgbClr val="F97E72"/>
                </a:solidFill>
              </a:rPr>
              <a:t>1</a:t>
            </a:r>
            <a:r>
              <a:rPr sz="900" dirty="0"/>
              <a:t>, </a:t>
            </a:r>
            <a:r>
              <a:rPr sz="900" dirty="0">
                <a:solidFill>
                  <a:srgbClr val="F97E72"/>
                </a:solidFill>
              </a:rPr>
              <a:t>0</a:t>
            </a:r>
            <a:r>
              <a:rPr sz="900" dirty="0"/>
              <a:t>, </a:t>
            </a:r>
            <a:r>
              <a:rPr sz="900" dirty="0">
                <a:solidFill>
                  <a:srgbClr val="F97E72"/>
                </a:solidFill>
              </a:rPr>
              <a:t>1</a:t>
            </a:r>
            <a:r>
              <a:rPr sz="900" dirty="0"/>
              <a:t>],[</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1</a:t>
            </a:r>
            <a:r>
              <a:rPr sz="900" dirty="0"/>
              <a:t>],[</a:t>
            </a:r>
            <a:r>
              <a:rPr sz="900" dirty="0">
                <a:solidFill>
                  <a:srgbClr val="F97E72"/>
                </a:solidFill>
              </a:rPr>
              <a:t>0</a:t>
            </a:r>
            <a:r>
              <a:rPr sz="900" dirty="0"/>
              <a:t>, </a:t>
            </a:r>
            <a:r>
              <a:rPr sz="900" dirty="0">
                <a:solidFill>
                  <a:srgbClr val="F97E72"/>
                </a:solidFill>
              </a:rPr>
              <a:t>0</a:t>
            </a:r>
            <a:r>
              <a:rPr sz="900" dirty="0"/>
              <a:t>, </a:t>
            </a:r>
            <a:r>
              <a:rPr sz="900" dirty="0">
                <a:solidFill>
                  <a:srgbClr val="F97E72"/>
                </a:solidFill>
              </a:rPr>
              <a:t>1</a:t>
            </a:r>
            <a:r>
              <a:rPr sz="900" dirty="0"/>
              <a:t>],[</a:t>
            </a:r>
            <a:r>
              <a:rPr sz="900" dirty="0">
                <a:solidFill>
                  <a:srgbClr val="F97E72"/>
                </a:solidFill>
              </a:rPr>
              <a:t>1</a:t>
            </a:r>
            <a:r>
              <a:rPr sz="900" dirty="0"/>
              <a:t>, </a:t>
            </a:r>
            <a:r>
              <a:rPr sz="900" dirty="0">
                <a:solidFill>
                  <a:srgbClr val="F97E72"/>
                </a:solidFill>
              </a:rPr>
              <a:t>1</a:t>
            </a:r>
            <a:r>
              <a:rPr sz="900" dirty="0"/>
              <a:t>, </a:t>
            </a:r>
            <a:r>
              <a:rPr sz="900" dirty="0">
                <a:solidFill>
                  <a:srgbClr val="F97E72"/>
                </a:solidFill>
              </a:rPr>
              <a:t>1</a:t>
            </a:r>
            <a:r>
              <a:rPr sz="900" dirty="0"/>
              <a:t>],</a:t>
            </a:r>
          </a:p>
          <a:p>
            <a:pPr lvl="8" defTabSz="228600">
              <a:lnSpc>
                <a:spcPts val="2400"/>
              </a:lnSpc>
              <a:defRPr sz="1800">
                <a:solidFill>
                  <a:srgbClr val="BBBBBB"/>
                </a:solidFill>
                <a:latin typeface="Fira Code Regular"/>
                <a:ea typeface="Fira Code Regular"/>
                <a:cs typeface="Fira Code Regular"/>
                <a:sym typeface="Fira Code Regular"/>
              </a:defRPr>
            </a:pPr>
            <a:r>
              <a:rPr sz="900" dirty="0"/>
              <a:t>[</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1</a:t>
            </a:r>
            <a:r>
              <a:rPr sz="900" dirty="0"/>
              <a:t>],[</a:t>
            </a:r>
            <a:r>
              <a:rPr sz="900" dirty="0">
                <a:solidFill>
                  <a:srgbClr val="F97E72"/>
                </a:solidFill>
              </a:rPr>
              <a:t>1</a:t>
            </a:r>
            <a:r>
              <a:rPr sz="900" dirty="0"/>
              <a:t>, </a:t>
            </a:r>
            <a:r>
              <a:rPr sz="900" dirty="0">
                <a:solidFill>
                  <a:srgbClr val="F97E72"/>
                </a:solidFill>
              </a:rPr>
              <a:t>0</a:t>
            </a:r>
            <a:r>
              <a:rPr sz="900" dirty="0"/>
              <a:t>, </a:t>
            </a:r>
            <a:r>
              <a:rPr sz="900" dirty="0">
                <a:solidFill>
                  <a:srgbClr val="F97E72"/>
                </a:solidFill>
              </a:rPr>
              <a:t>1</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err="1"/>
              <a:t>walk_vs_stop</a:t>
            </a:r>
            <a:r>
              <a:rPr sz="900" dirty="0"/>
              <a:t> </a:t>
            </a:r>
            <a:r>
              <a:rPr sz="900" dirty="0">
                <a:solidFill>
                  <a:srgbClr val="FFFFFF"/>
                </a:solidFill>
              </a:rPr>
              <a:t>=</a:t>
            </a:r>
            <a:r>
              <a:rPr sz="900" dirty="0"/>
              <a:t> </a:t>
            </a:r>
            <a:r>
              <a:rPr sz="900" dirty="0" err="1"/>
              <a:t>np.</a:t>
            </a:r>
            <a:r>
              <a:rPr sz="900" dirty="0" err="1">
                <a:solidFill>
                  <a:srgbClr val="36F9F6"/>
                </a:solidFill>
              </a:rPr>
              <a:t>array</a:t>
            </a:r>
            <a:r>
              <a:rPr sz="900" dirty="0"/>
              <a:t>([</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0</a:t>
            </a:r>
            <a:r>
              <a:rPr sz="900" dirty="0"/>
              <a:t>, </a:t>
            </a:r>
            <a:r>
              <a:rPr sz="900" dirty="0">
                <a:solidFill>
                  <a:srgbClr val="F97E72"/>
                </a:solidFill>
              </a:rPr>
              <a:t>1</a:t>
            </a:r>
            <a:r>
              <a:rPr sz="900" dirty="0"/>
              <a:t>, </a:t>
            </a:r>
            <a:r>
              <a:rPr sz="900" dirty="0">
                <a:solidFill>
                  <a:srgbClr val="F97E72"/>
                </a:solidFill>
              </a:rPr>
              <a:t>1</a:t>
            </a:r>
            <a:r>
              <a:rPr sz="900" dirty="0"/>
              <a:t>, </a:t>
            </a:r>
            <a:r>
              <a:rPr sz="900" dirty="0">
                <a:solidFill>
                  <a:srgbClr val="F97E72"/>
                </a:solidFill>
              </a:rPr>
              <a:t>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solidFill>
                  <a:srgbClr val="36F9F6"/>
                </a:solidFill>
              </a:rPr>
              <a:t>input</a:t>
            </a:r>
            <a:r>
              <a:rPr sz="900" dirty="0"/>
              <a:t> </a:t>
            </a:r>
            <a:r>
              <a:rPr sz="900" dirty="0">
                <a:solidFill>
                  <a:srgbClr val="FFFFFF"/>
                </a:solidFill>
              </a:rPr>
              <a:t>=</a:t>
            </a:r>
            <a:r>
              <a:rPr sz="900" dirty="0"/>
              <a:t> streetlights[</a:t>
            </a:r>
            <a:r>
              <a:rPr sz="900" dirty="0">
                <a:solidFill>
                  <a:srgbClr val="F97E72"/>
                </a:solidFill>
              </a:rPr>
              <a:t>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err="1"/>
              <a:t>goal_prediction</a:t>
            </a:r>
            <a:r>
              <a:rPr sz="900" dirty="0"/>
              <a:t> </a:t>
            </a:r>
            <a:r>
              <a:rPr sz="900" dirty="0">
                <a:solidFill>
                  <a:srgbClr val="FFFFFF"/>
                </a:solidFill>
              </a:rPr>
              <a:t>=</a:t>
            </a:r>
            <a:r>
              <a:rPr sz="900" dirty="0"/>
              <a:t> </a:t>
            </a:r>
            <a:r>
              <a:rPr sz="900" dirty="0" err="1"/>
              <a:t>walk_vs_stop</a:t>
            </a:r>
            <a:r>
              <a:rPr sz="900" dirty="0"/>
              <a:t>[</a:t>
            </a:r>
            <a:r>
              <a:rPr sz="900" dirty="0">
                <a:solidFill>
                  <a:srgbClr val="F97E72"/>
                </a:solidFill>
              </a:rPr>
              <a:t>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solidFill>
                  <a:srgbClr val="FEDE5D"/>
                </a:solidFill>
              </a:rPr>
              <a:t>for</a:t>
            </a:r>
            <a:r>
              <a:rPr sz="900" dirty="0"/>
              <a:t> iteration </a:t>
            </a:r>
            <a:r>
              <a:rPr sz="900" dirty="0">
                <a:solidFill>
                  <a:srgbClr val="FEDE5D"/>
                </a:solidFill>
              </a:rPr>
              <a:t>in</a:t>
            </a:r>
            <a:r>
              <a:rPr sz="900" dirty="0"/>
              <a:t> </a:t>
            </a:r>
            <a:r>
              <a:rPr sz="900" dirty="0">
                <a:solidFill>
                  <a:srgbClr val="36F9F6"/>
                </a:solidFill>
              </a:rPr>
              <a:t>range</a:t>
            </a:r>
            <a:r>
              <a:rPr sz="900" dirty="0"/>
              <a:t>(</a:t>
            </a:r>
            <a:r>
              <a:rPr sz="900" dirty="0">
                <a:solidFill>
                  <a:srgbClr val="F97E72"/>
                </a:solidFill>
              </a:rPr>
              <a:t>40</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err="1"/>
              <a:t>error_for_all_lights</a:t>
            </a:r>
            <a:r>
              <a:rPr sz="900" dirty="0"/>
              <a:t> </a:t>
            </a:r>
            <a:r>
              <a:rPr sz="900" dirty="0">
                <a:solidFill>
                  <a:srgbClr val="FFFFFF"/>
                </a:solidFill>
              </a:rPr>
              <a:t>=</a:t>
            </a:r>
            <a:r>
              <a:rPr sz="900" dirty="0"/>
              <a:t> </a:t>
            </a:r>
            <a:r>
              <a:rPr sz="900" dirty="0">
                <a:solidFill>
                  <a:srgbClr val="F97E72"/>
                </a:solidFill>
              </a:rPr>
              <a:t>0</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FEDE5D"/>
                </a:solidFill>
              </a:rPr>
              <a:t>for</a:t>
            </a:r>
            <a:r>
              <a:rPr sz="900" dirty="0"/>
              <a:t> </a:t>
            </a:r>
            <a:r>
              <a:rPr sz="900" dirty="0" err="1"/>
              <a:t>row_index</a:t>
            </a:r>
            <a:r>
              <a:rPr sz="900" dirty="0"/>
              <a:t> </a:t>
            </a:r>
            <a:r>
              <a:rPr sz="900" dirty="0">
                <a:solidFill>
                  <a:srgbClr val="FEDE5D"/>
                </a:solidFill>
              </a:rPr>
              <a:t>in</a:t>
            </a:r>
            <a:r>
              <a:rPr sz="900" dirty="0"/>
              <a:t> </a:t>
            </a:r>
            <a:r>
              <a:rPr sz="900" dirty="0">
                <a:solidFill>
                  <a:srgbClr val="36F9F6"/>
                </a:solidFill>
              </a:rPr>
              <a:t>range</a:t>
            </a:r>
            <a:r>
              <a:rPr sz="900" dirty="0"/>
              <a:t>(</a:t>
            </a:r>
            <a:r>
              <a:rPr sz="900" dirty="0" err="1">
                <a:solidFill>
                  <a:srgbClr val="36F9F6"/>
                </a:solidFill>
              </a:rPr>
              <a:t>len</a:t>
            </a:r>
            <a:r>
              <a:rPr sz="900" dirty="0"/>
              <a:t>(</a:t>
            </a:r>
            <a:r>
              <a:rPr sz="900" dirty="0" err="1"/>
              <a:t>walk_vs_stop</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36F9F6"/>
                </a:solidFill>
              </a:rPr>
              <a:t>input</a:t>
            </a:r>
            <a:r>
              <a:rPr sz="900" dirty="0"/>
              <a:t> </a:t>
            </a:r>
            <a:r>
              <a:rPr sz="900" dirty="0">
                <a:solidFill>
                  <a:srgbClr val="FFFFFF"/>
                </a:solidFill>
              </a:rPr>
              <a:t>=</a:t>
            </a:r>
            <a:r>
              <a:rPr sz="900" dirty="0"/>
              <a:t> streetlights[</a:t>
            </a:r>
            <a:r>
              <a:rPr sz="900" dirty="0" err="1"/>
              <a:t>row_index</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err="1"/>
              <a:t>goal_prediction</a:t>
            </a:r>
            <a:r>
              <a:rPr sz="900" dirty="0"/>
              <a:t> </a:t>
            </a:r>
            <a:r>
              <a:rPr sz="900" dirty="0">
                <a:solidFill>
                  <a:srgbClr val="FFFFFF"/>
                </a:solidFill>
              </a:rPr>
              <a:t>=</a:t>
            </a:r>
            <a:r>
              <a:rPr sz="900" dirty="0"/>
              <a:t> </a:t>
            </a:r>
            <a:r>
              <a:rPr sz="900" dirty="0" err="1"/>
              <a:t>walk_vs_stop</a:t>
            </a:r>
            <a:r>
              <a:rPr sz="900" dirty="0"/>
              <a:t>[</a:t>
            </a:r>
            <a:r>
              <a:rPr sz="900" dirty="0" err="1"/>
              <a:t>row_index</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prediction </a:t>
            </a:r>
            <a:r>
              <a:rPr sz="900" dirty="0">
                <a:solidFill>
                  <a:srgbClr val="FFFFFF"/>
                </a:solidFill>
              </a:rPr>
              <a:t>=</a:t>
            </a:r>
            <a:r>
              <a:rPr sz="900" dirty="0"/>
              <a:t> </a:t>
            </a:r>
            <a:r>
              <a:rPr sz="900" dirty="0" err="1">
                <a:solidFill>
                  <a:srgbClr val="36F9F6"/>
                </a:solidFill>
              </a:rPr>
              <a:t>input</a:t>
            </a:r>
            <a:r>
              <a:rPr sz="900" dirty="0" err="1"/>
              <a:t>.</a:t>
            </a:r>
            <a:r>
              <a:rPr sz="900" dirty="0" err="1">
                <a:solidFill>
                  <a:srgbClr val="36F9F6"/>
                </a:solidFill>
              </a:rPr>
              <a:t>dot</a:t>
            </a:r>
            <a:r>
              <a:rPr sz="900" dirty="0"/>
              <a:t>(weights)</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error </a:t>
            </a:r>
            <a:r>
              <a:rPr sz="900" dirty="0">
                <a:solidFill>
                  <a:srgbClr val="FFFFFF"/>
                </a:solidFill>
              </a:rPr>
              <a:t>=</a:t>
            </a:r>
            <a:r>
              <a:rPr sz="900" dirty="0"/>
              <a:t> (</a:t>
            </a:r>
            <a:r>
              <a:rPr sz="900" dirty="0" err="1"/>
              <a:t>goal_prediction</a:t>
            </a:r>
            <a:r>
              <a:rPr sz="900" dirty="0"/>
              <a:t> </a:t>
            </a:r>
            <a:r>
              <a:rPr sz="900" dirty="0">
                <a:solidFill>
                  <a:srgbClr val="FEDE5D"/>
                </a:solidFill>
              </a:rPr>
              <a:t>-</a:t>
            </a:r>
            <a:r>
              <a:rPr sz="900" dirty="0"/>
              <a:t> prediction) </a:t>
            </a:r>
            <a:r>
              <a:rPr sz="900" dirty="0">
                <a:solidFill>
                  <a:srgbClr val="FEDE5D"/>
                </a:solidFill>
              </a:rPr>
              <a:t>**</a:t>
            </a:r>
            <a:r>
              <a:rPr sz="900" dirty="0"/>
              <a:t> </a:t>
            </a:r>
            <a:r>
              <a:rPr sz="900" dirty="0">
                <a:solidFill>
                  <a:srgbClr val="F97E72"/>
                </a:solidFill>
              </a:rPr>
              <a:t>2</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err="1"/>
              <a:t>error_for_all_lights</a:t>
            </a:r>
            <a:r>
              <a:rPr sz="900" dirty="0"/>
              <a:t> </a:t>
            </a:r>
            <a:r>
              <a:rPr sz="900" dirty="0">
                <a:solidFill>
                  <a:srgbClr val="FFFFFF"/>
                </a:solidFill>
              </a:rPr>
              <a:t>+=</a:t>
            </a:r>
            <a:r>
              <a:rPr sz="900" dirty="0"/>
              <a:t> error</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delta </a:t>
            </a:r>
            <a:r>
              <a:rPr sz="900" dirty="0">
                <a:solidFill>
                  <a:srgbClr val="FFFFFF"/>
                </a:solidFill>
              </a:rPr>
              <a:t>=</a:t>
            </a:r>
            <a:r>
              <a:rPr sz="900" dirty="0"/>
              <a:t> prediction </a:t>
            </a:r>
            <a:r>
              <a:rPr sz="900" dirty="0">
                <a:solidFill>
                  <a:srgbClr val="FEDE5D"/>
                </a:solidFill>
              </a:rPr>
              <a:t>-</a:t>
            </a:r>
            <a:r>
              <a:rPr sz="900" dirty="0"/>
              <a:t> </a:t>
            </a:r>
            <a:r>
              <a:rPr sz="900" dirty="0" err="1"/>
              <a:t>goal_prediction</a:t>
            </a:r>
            <a:endParaRPr sz="900" dirty="0"/>
          </a:p>
          <a:p>
            <a:pPr defTabSz="228600">
              <a:lnSpc>
                <a:spcPts val="2400"/>
              </a:lnSpc>
              <a:defRPr sz="1800">
                <a:solidFill>
                  <a:srgbClr val="BBBBBB"/>
                </a:solidFill>
                <a:latin typeface="Fira Code Regular"/>
                <a:ea typeface="Fira Code Regular"/>
                <a:cs typeface="Fira Code Regular"/>
                <a:sym typeface="Fira Code Regular"/>
              </a:defRPr>
            </a:pPr>
            <a:r>
              <a:rPr sz="900" dirty="0"/>
              <a:t>        weights </a:t>
            </a:r>
            <a:r>
              <a:rPr sz="900" dirty="0">
                <a:solidFill>
                  <a:srgbClr val="FFFFFF"/>
                </a:solidFill>
              </a:rPr>
              <a:t>=</a:t>
            </a:r>
            <a:r>
              <a:rPr sz="900" dirty="0"/>
              <a:t> weights </a:t>
            </a:r>
            <a:r>
              <a:rPr sz="900" dirty="0">
                <a:solidFill>
                  <a:srgbClr val="FEDE5D"/>
                </a:solidFill>
              </a:rPr>
              <a:t>-</a:t>
            </a:r>
            <a:r>
              <a:rPr sz="900" dirty="0"/>
              <a:t> (alpha </a:t>
            </a:r>
            <a:r>
              <a:rPr sz="900" dirty="0">
                <a:solidFill>
                  <a:srgbClr val="FEDE5D"/>
                </a:solidFill>
              </a:rPr>
              <a:t>*</a:t>
            </a:r>
            <a:r>
              <a:rPr sz="900" dirty="0"/>
              <a:t> (</a:t>
            </a:r>
            <a:r>
              <a:rPr sz="900" dirty="0">
                <a:solidFill>
                  <a:srgbClr val="36F9F6"/>
                </a:solidFill>
              </a:rPr>
              <a:t>input</a:t>
            </a:r>
            <a:r>
              <a:rPr sz="900" dirty="0"/>
              <a:t> </a:t>
            </a:r>
            <a:r>
              <a:rPr sz="900" dirty="0">
                <a:solidFill>
                  <a:srgbClr val="FEDE5D"/>
                </a:solidFill>
              </a:rPr>
              <a:t>*</a:t>
            </a:r>
            <a:r>
              <a:rPr sz="900" dirty="0"/>
              <a:t> delta))</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36F9F6"/>
                </a:solidFill>
              </a:rPr>
              <a:t>print</a:t>
            </a:r>
            <a:r>
              <a:rPr sz="900" dirty="0"/>
              <a:t>(</a:t>
            </a:r>
            <a:r>
              <a:rPr sz="900" dirty="0">
                <a:solidFill>
                  <a:srgbClr val="FF8B39"/>
                </a:solidFill>
              </a:rPr>
              <a:t>"Prediction:"</a:t>
            </a:r>
            <a:r>
              <a:rPr sz="900" dirty="0"/>
              <a:t> </a:t>
            </a:r>
            <a:r>
              <a:rPr sz="900" dirty="0">
                <a:solidFill>
                  <a:srgbClr val="FEDE5D"/>
                </a:solidFill>
              </a:rPr>
              <a:t>+</a:t>
            </a:r>
            <a:r>
              <a:rPr sz="900" dirty="0"/>
              <a:t> </a:t>
            </a:r>
            <a:r>
              <a:rPr sz="900" dirty="0">
                <a:solidFill>
                  <a:srgbClr val="FE4450"/>
                </a:solidFill>
              </a:rPr>
              <a:t>str</a:t>
            </a:r>
            <a:r>
              <a:rPr sz="900" dirty="0"/>
              <a:t>(prediction))</a:t>
            </a:r>
          </a:p>
          <a:p>
            <a:pPr defTabSz="228600">
              <a:lnSpc>
                <a:spcPts val="2400"/>
              </a:lnSpc>
              <a:defRPr sz="1800">
                <a:solidFill>
                  <a:srgbClr val="BBBBBB"/>
                </a:solidFill>
                <a:latin typeface="Fira Code Regular"/>
                <a:ea typeface="Fira Code Regular"/>
                <a:cs typeface="Fira Code Regular"/>
                <a:sym typeface="Fira Code Regular"/>
              </a:defRPr>
            </a:pPr>
            <a:r>
              <a:rPr sz="900" dirty="0"/>
              <a:t>    </a:t>
            </a:r>
            <a:r>
              <a:rPr sz="900" dirty="0">
                <a:solidFill>
                  <a:srgbClr val="36F9F6"/>
                </a:solidFill>
              </a:rPr>
              <a:t>print</a:t>
            </a:r>
            <a:r>
              <a:rPr sz="900" dirty="0"/>
              <a:t>(</a:t>
            </a:r>
            <a:r>
              <a:rPr sz="900" dirty="0">
                <a:solidFill>
                  <a:srgbClr val="FF8B39"/>
                </a:solidFill>
              </a:rPr>
              <a:t>"Error:"</a:t>
            </a:r>
            <a:r>
              <a:rPr sz="900" dirty="0"/>
              <a:t> </a:t>
            </a:r>
            <a:r>
              <a:rPr sz="900" dirty="0">
                <a:solidFill>
                  <a:srgbClr val="FEDE5D"/>
                </a:solidFill>
              </a:rPr>
              <a:t>+</a:t>
            </a:r>
            <a:r>
              <a:rPr sz="900" dirty="0"/>
              <a:t> </a:t>
            </a:r>
            <a:r>
              <a:rPr sz="900" dirty="0">
                <a:solidFill>
                  <a:srgbClr val="FE4450"/>
                </a:solidFill>
              </a:rPr>
              <a:t>str</a:t>
            </a:r>
            <a:r>
              <a:rPr sz="900" dirty="0"/>
              <a:t>(</a:t>
            </a:r>
            <a:r>
              <a:rPr sz="900" dirty="0" err="1"/>
              <a:t>error_for_all_lights</a:t>
            </a:r>
            <a:r>
              <a:rPr sz="900" dirty="0"/>
              <a:t>) </a:t>
            </a:r>
            <a:r>
              <a:rPr sz="900" dirty="0">
                <a:solidFill>
                  <a:srgbClr val="FEDE5D"/>
                </a:solidFill>
              </a:rPr>
              <a:t>+</a:t>
            </a:r>
            <a:r>
              <a:rPr sz="900" dirty="0"/>
              <a:t> </a:t>
            </a:r>
            <a:r>
              <a:rPr sz="900" dirty="0">
                <a:solidFill>
                  <a:srgbClr val="FF8B39"/>
                </a:solidFill>
              </a:rPr>
              <a:t>"</a:t>
            </a:r>
            <a:r>
              <a:rPr sz="900" dirty="0">
                <a:solidFill>
                  <a:srgbClr val="36F9F6"/>
                </a:solidFill>
              </a:rPr>
              <a:t>\n</a:t>
            </a:r>
            <a:r>
              <a:rPr sz="900" dirty="0">
                <a:solidFill>
                  <a:srgbClr val="FF8B39"/>
                </a:solidFill>
              </a:rPr>
              <a:t>"</a:t>
            </a:r>
            <a:r>
              <a:rPr sz="900" dirty="0"/>
              <a:t>)</a:t>
            </a:r>
          </a:p>
          <a:p>
            <a:pPr defTabSz="228600">
              <a:lnSpc>
                <a:spcPts val="2400"/>
              </a:lnSpc>
              <a:defRPr sz="1800">
                <a:solidFill>
                  <a:srgbClr val="BBBBBB"/>
                </a:solidFill>
                <a:latin typeface="Fira Code Regular"/>
                <a:ea typeface="Fira Code Regular"/>
                <a:cs typeface="Fira Code Regular"/>
                <a:sym typeface="Fira Code Regular"/>
              </a:defRPr>
            </a:pPr>
            <a:endParaRPr sz="900" dirty="0"/>
          </a:p>
        </p:txBody>
      </p:sp>
      <p:sp>
        <p:nvSpPr>
          <p:cNvPr id="433" name="Prediction: -0.19999999999999996…"/>
          <p:cNvSpPr txBox="1"/>
          <p:nvPr/>
        </p:nvSpPr>
        <p:spPr>
          <a:xfrm>
            <a:off x="8051180" y="2394394"/>
            <a:ext cx="3615343" cy="3059812"/>
          </a:xfrm>
          <a:prstGeom prst="rect">
            <a:avLst/>
          </a:prstGeom>
          <a:solidFill>
            <a:srgbClr val="26233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defRPr sz="2300">
                <a:solidFill>
                  <a:srgbClr val="FFFFFF"/>
                </a:solidFill>
              </a:defRPr>
            </a:pPr>
            <a:r>
              <a:rPr sz="1150" dirty="0">
                <a:latin typeface="Consolas" panose="020B0609020204030204" pitchFamily="49" charset="0"/>
                <a:cs typeface="Consolas" panose="020B0609020204030204" pitchFamily="49" charset="0"/>
              </a:rPr>
              <a:t>Prediction: -0.19999999999999996</a:t>
            </a:r>
          </a:p>
          <a:p>
            <a:pPr>
              <a:defRPr sz="2300">
                <a:solidFill>
                  <a:srgbClr val="FFFFFF"/>
                </a:solidFill>
              </a:defRPr>
            </a:pPr>
            <a:r>
              <a:rPr sz="1150" dirty="0">
                <a:latin typeface="Consolas" panose="020B0609020204030204" pitchFamily="49" charset="0"/>
                <a:cs typeface="Consolas" panose="020B0609020204030204" pitchFamily="49" charset="0"/>
              </a:rPr>
              <a:t>Prediction: -0.19999999999999996</a:t>
            </a:r>
          </a:p>
          <a:p>
            <a:pPr>
              <a:defRPr sz="2300">
                <a:solidFill>
                  <a:srgbClr val="FFFFFF"/>
                </a:solidFill>
              </a:defRPr>
            </a:pPr>
            <a:r>
              <a:rPr sz="1150" dirty="0">
                <a:latin typeface="Consolas" panose="020B0609020204030204" pitchFamily="49" charset="0"/>
                <a:cs typeface="Consolas" panose="020B0609020204030204" pitchFamily="49" charset="0"/>
              </a:rPr>
              <a:t>Prediction: -0.5599999999999999</a:t>
            </a:r>
          </a:p>
          <a:p>
            <a:pPr>
              <a:defRPr sz="2300">
                <a:solidFill>
                  <a:srgbClr val="FFFFFF"/>
                </a:solidFill>
              </a:defRPr>
            </a:pPr>
            <a:r>
              <a:rPr sz="1150" dirty="0">
                <a:latin typeface="Consolas" panose="020B0609020204030204" pitchFamily="49" charset="0"/>
                <a:cs typeface="Consolas" panose="020B0609020204030204" pitchFamily="49" charset="0"/>
              </a:rPr>
              <a:t>Prediction: 0.6160000000000001</a:t>
            </a:r>
          </a:p>
          <a:p>
            <a:pPr>
              <a:defRPr sz="2300">
                <a:solidFill>
                  <a:srgbClr val="FFFFFF"/>
                </a:solidFill>
              </a:defRPr>
            </a:pPr>
            <a:r>
              <a:rPr sz="1150" dirty="0">
                <a:latin typeface="Consolas" panose="020B0609020204030204" pitchFamily="49" charset="0"/>
                <a:cs typeface="Consolas" panose="020B0609020204030204" pitchFamily="49" charset="0"/>
              </a:rPr>
              <a:t>Prediction: 0.17279999999999995</a:t>
            </a:r>
          </a:p>
          <a:p>
            <a:pPr>
              <a:defRPr sz="2300">
                <a:solidFill>
                  <a:srgbClr val="FFFFFF"/>
                </a:solidFill>
              </a:defRPr>
            </a:pPr>
            <a:r>
              <a:rPr sz="1150" dirty="0">
                <a:latin typeface="Consolas" panose="020B0609020204030204" pitchFamily="49" charset="0"/>
                <a:cs typeface="Consolas" panose="020B0609020204030204" pitchFamily="49" charset="0"/>
              </a:rPr>
              <a:t>Prediction: 0.17552</a:t>
            </a:r>
          </a:p>
          <a:p>
            <a:pPr>
              <a:defRPr sz="2300" b="1">
                <a:solidFill>
                  <a:srgbClr val="FFFFFF"/>
                </a:solidFill>
              </a:defRPr>
            </a:pPr>
            <a:r>
              <a:rPr sz="1150" dirty="0">
                <a:latin typeface="Consolas" panose="020B0609020204030204" pitchFamily="49" charset="0"/>
                <a:cs typeface="Consolas" panose="020B0609020204030204" pitchFamily="49" charset="0"/>
              </a:rPr>
              <a:t>Error: 2.6561231104</a:t>
            </a:r>
          </a:p>
          <a:p>
            <a:pPr>
              <a:defRPr sz="2300">
                <a:solidFill>
                  <a:srgbClr val="FFFFFF"/>
                </a:solidFill>
              </a:defRPr>
            </a:pPr>
            <a:endParaRPr sz="1150" dirty="0">
              <a:latin typeface="Consolas" panose="020B0609020204030204" pitchFamily="49" charset="0"/>
              <a:cs typeface="Consolas" panose="020B0609020204030204" pitchFamily="49" charset="0"/>
            </a:endParaRPr>
          </a:p>
          <a:p>
            <a:pPr>
              <a:defRPr sz="2300">
                <a:solidFill>
                  <a:srgbClr val="FFFFFF"/>
                </a:solidFill>
              </a:defRPr>
            </a:pPr>
            <a:r>
              <a:rPr sz="1150" dirty="0">
                <a:latin typeface="Consolas" panose="020B0609020204030204" pitchFamily="49" charset="0"/>
                <a:cs typeface="Consolas" panose="020B0609020204030204" pitchFamily="49" charset="0"/>
              </a:rPr>
              <a:t>…</a:t>
            </a:r>
          </a:p>
          <a:p>
            <a:pPr>
              <a:defRPr sz="2300">
                <a:solidFill>
                  <a:srgbClr val="FFFFFF"/>
                </a:solidFill>
              </a:defRPr>
            </a:pPr>
            <a:endParaRPr sz="1150" dirty="0">
              <a:latin typeface="Consolas" panose="020B0609020204030204" pitchFamily="49" charset="0"/>
              <a:cs typeface="Consolas" panose="020B0609020204030204" pitchFamily="49" charset="0"/>
            </a:endParaRPr>
          </a:p>
          <a:p>
            <a:pPr>
              <a:defRPr sz="2300">
                <a:solidFill>
                  <a:srgbClr val="FFFFFF"/>
                </a:solidFill>
              </a:defRPr>
            </a:pPr>
            <a:r>
              <a:rPr sz="1150" dirty="0">
                <a:latin typeface="Consolas" panose="020B0609020204030204" pitchFamily="49" charset="0"/>
                <a:cs typeface="Consolas" panose="020B0609020204030204" pitchFamily="49" charset="0"/>
              </a:rPr>
              <a:t>Prediction: -0.0022410273814405524</a:t>
            </a:r>
          </a:p>
          <a:p>
            <a:pPr>
              <a:defRPr sz="2300" b="1">
                <a:solidFill>
                  <a:srgbClr val="FFFFFF"/>
                </a:solidFill>
              </a:defRPr>
            </a:pPr>
            <a:r>
              <a:rPr sz="1150" dirty="0">
                <a:latin typeface="Consolas" panose="020B0609020204030204" pitchFamily="49" charset="0"/>
                <a:cs typeface="Consolas" panose="020B0609020204030204" pitchFamily="49" charset="0"/>
              </a:rPr>
              <a:t>Prediction: 0.9978745386023716</a:t>
            </a:r>
          </a:p>
          <a:p>
            <a:pPr>
              <a:defRPr sz="2300">
                <a:solidFill>
                  <a:srgbClr val="FFFFFF"/>
                </a:solidFill>
              </a:defRPr>
            </a:pPr>
            <a:r>
              <a:rPr sz="1150" dirty="0">
                <a:latin typeface="Consolas" panose="020B0609020204030204" pitchFamily="49" charset="0"/>
                <a:cs typeface="Consolas" panose="020B0609020204030204" pitchFamily="49" charset="0"/>
              </a:rPr>
              <a:t>Prediction: -0.016721264429884947</a:t>
            </a:r>
          </a:p>
          <a:p>
            <a:pPr>
              <a:defRPr sz="2300" b="1">
                <a:solidFill>
                  <a:srgbClr val="FFFFFF"/>
                </a:solidFill>
              </a:defRPr>
            </a:pPr>
            <a:r>
              <a:rPr sz="1150" dirty="0">
                <a:latin typeface="Consolas" panose="020B0609020204030204" pitchFamily="49" charset="0"/>
                <a:cs typeface="Consolas" panose="020B0609020204030204" pitchFamily="49" charset="0"/>
              </a:rPr>
              <a:t>Prediction: 1.0151127459893812</a:t>
            </a:r>
          </a:p>
          <a:p>
            <a:pPr>
              <a:defRPr sz="2300" b="1">
                <a:solidFill>
                  <a:srgbClr val="FFFFFF"/>
                </a:solidFill>
              </a:defRPr>
            </a:pPr>
            <a:r>
              <a:rPr sz="1150" dirty="0">
                <a:latin typeface="Consolas" panose="020B0609020204030204" pitchFamily="49" charset="0"/>
                <a:cs typeface="Consolas" panose="020B0609020204030204" pitchFamily="49" charset="0"/>
              </a:rPr>
              <a:t>Prediction: 0.9969492081270097</a:t>
            </a:r>
          </a:p>
          <a:p>
            <a:pPr>
              <a:defRPr sz="2300">
                <a:solidFill>
                  <a:srgbClr val="FFFFFF"/>
                </a:solidFill>
              </a:defRPr>
            </a:pPr>
            <a:r>
              <a:rPr sz="1150" dirty="0">
                <a:latin typeface="Consolas" panose="020B0609020204030204" pitchFamily="49" charset="0"/>
                <a:cs typeface="Consolas" panose="020B0609020204030204" pitchFamily="49" charset="0"/>
              </a:rPr>
              <a:t>Prediction: -0.0026256193329783125</a:t>
            </a:r>
          </a:p>
          <a:p>
            <a:pPr>
              <a:defRPr sz="2300" b="1">
                <a:solidFill>
                  <a:srgbClr val="FFFFFF"/>
                </a:solidFill>
              </a:defRPr>
            </a:pPr>
            <a:r>
              <a:rPr sz="1150" dirty="0">
                <a:latin typeface="Consolas" panose="020B0609020204030204" pitchFamily="49" charset="0"/>
                <a:cs typeface="Consolas" panose="020B0609020204030204" pitchFamily="49" charset="0"/>
              </a:rPr>
              <a:t>Error:0.00053373677328488</a:t>
            </a:r>
          </a:p>
        </p:txBody>
      </p:sp>
      <p:pic>
        <p:nvPicPr>
          <p:cNvPr id="434" name="Screen Shot 2019-06-11 at 10.59.01 AM.png" descr="Screen Shot 2019-06-11 at 10.59.01 AM.png"/>
          <p:cNvPicPr>
            <a:picLocks noChangeAspect="1"/>
          </p:cNvPicPr>
          <p:nvPr/>
        </p:nvPicPr>
        <p:blipFill>
          <a:blip r:embed="rId3"/>
          <a:stretch>
            <a:fillRect/>
          </a:stretch>
        </p:blipFill>
        <p:spPr>
          <a:xfrm>
            <a:off x="4581525" y="1978025"/>
            <a:ext cx="3028950" cy="38925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3.7037E-7 L 4.375E-6 -0.58241 " pathEditMode="relative" rAng="0" ptsTypes="AA">
                                      <p:cBhvr>
                                        <p:cTn id="6" dur="2000" fill="hold"/>
                                        <p:tgtEl>
                                          <p:spTgt spid="432"/>
                                        </p:tgtEl>
                                        <p:attrNameLst>
                                          <p:attrName>ppt_x</p:attrName>
                                          <p:attrName>ppt_y</p:attrName>
                                        </p:attrNameLst>
                                      </p:cBhvr>
                                      <p:rCtr x="0" y="-2912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fill="hold"/>
                                        <p:tgtEl>
                                          <p:spTgt spid="4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fill="hold" grpId="0" nodeType="clickEffect">
                                  <p:stCondLst>
                                    <p:cond delay="0"/>
                                  </p:stCondLst>
                                  <p:iterate>
                                    <p:tmAbs val="0"/>
                                  </p:iterate>
                                  <p:childTnLst>
                                    <p:set>
                                      <p:cBhvr>
                                        <p:cTn id="14" fill="hold"/>
                                        <p:tgtEl>
                                          <p:spTgt spid="434"/>
                                        </p:tgtEl>
                                        <p:attrNameLst>
                                          <p:attrName>style.visibility</p:attrName>
                                        </p:attrNameLst>
                                      </p:cBhvr>
                                      <p:to>
                                        <p:strVal val="visible"/>
                                      </p:to>
                                    </p:set>
                                    <p:animEffect transition="in" filter="fade">
                                      <p:cBhvr>
                                        <p:cTn id="15" dur="1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animBg="1"/>
      <p:bldP spid="433" grpId="0" animBg="1" advAuto="0"/>
      <p:bldP spid="434"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85E6E-FEAD-D040-8A1E-E34F572DF8D4}"/>
              </a:ext>
            </a:extLst>
          </p:cNvPr>
          <p:cNvSpPr>
            <a:spLocks noGrp="1"/>
          </p:cNvSpPr>
          <p:nvPr>
            <p:ph type="title"/>
          </p:nvPr>
        </p:nvSpPr>
        <p:spPr/>
        <p:txBody>
          <a:bodyPr/>
          <a:lstStyle/>
          <a:p>
            <a:r>
              <a:rPr lang="en-US" dirty="0"/>
              <a:t>Building a Simple Neural Network</a:t>
            </a:r>
          </a:p>
        </p:txBody>
      </p:sp>
      <p:sp>
        <p:nvSpPr>
          <p:cNvPr id="526" name="DEMO"/>
          <p:cNvSpPr txBox="1">
            <a:spLocks noGrp="1"/>
          </p:cNvSpPr>
          <p:nvPr>
            <p:ph type="body"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0" indent="0">
              <a:spcBef>
                <a:spcPts val="0"/>
              </a:spcBef>
              <a:buSzTx/>
              <a:buNone/>
              <a:defRPr sz="12000" cap="all" baseline="-33333">
                <a:solidFill>
                  <a:srgbClr val="FFFFFF"/>
                </a:solidFill>
                <a:latin typeface="+mn-lt"/>
                <a:ea typeface="+mn-ea"/>
                <a:cs typeface="+mn-cs"/>
                <a:sym typeface="DIN Condensed Bold"/>
              </a:defRPr>
            </a:lvl1pPr>
          </a:lstStyle>
          <a:p>
            <a:r>
              <a:rPr lang="en-US" sz="7200" dirty="0">
                <a:solidFill>
                  <a:schemeClr val="tx1"/>
                </a:solidFill>
              </a:rPr>
              <a:t>Demo</a:t>
            </a:r>
            <a:endParaRPr sz="7200"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Blues Inc (colors)">
      <a:dk1>
        <a:srgbClr val="1A3A52"/>
      </a:dk1>
      <a:lt1>
        <a:srgbClr val="FFFFFF"/>
      </a:lt1>
      <a:dk2>
        <a:srgbClr val="1F282E"/>
      </a:dk2>
      <a:lt2>
        <a:srgbClr val="F7FAFB"/>
      </a:lt2>
      <a:accent1>
        <a:srgbClr val="416680"/>
      </a:accent1>
      <a:accent2>
        <a:srgbClr val="FF6A6A"/>
      </a:accent2>
      <a:accent3>
        <a:srgbClr val="A0AEB9"/>
      </a:accent3>
      <a:accent4>
        <a:srgbClr val="FEBA2B"/>
      </a:accent4>
      <a:accent5>
        <a:srgbClr val="8BCEDA"/>
      </a:accent5>
      <a:accent6>
        <a:srgbClr val="4CDD6C"/>
      </a:accent6>
      <a:hlink>
        <a:srgbClr val="00B9FF"/>
      </a:hlink>
      <a:folHlink>
        <a:srgbClr val="0099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0" tIns="0" rIns="0" bIns="0" anchor="t" anchorCtr="0">
        <a:spAutoFit/>
      </a:bodyPr>
      <a:lstStyle>
        <a:defPPr algn="l">
          <a:defRPr sz="1600" dirty="0">
            <a:latin typeface="Barlow"/>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8809</TotalTime>
  <Words>1200</Words>
  <Application>Microsoft Macintosh PowerPoint</Application>
  <PresentationFormat>Widescreen</PresentationFormat>
  <Paragraphs>105</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Barlow</vt:lpstr>
      <vt:lpstr>Calibri</vt:lpstr>
      <vt:lpstr>Consolas</vt:lpstr>
      <vt:lpstr>Fira Code Regular</vt:lpstr>
      <vt:lpstr>Helvetica</vt:lpstr>
      <vt:lpstr>Times New Roman</vt:lpstr>
      <vt:lpstr>Office Theme</vt:lpstr>
      <vt:lpstr>PowerPoint Presentation</vt:lpstr>
      <vt:lpstr>Algorithms vs. Predictions</vt:lpstr>
      <vt:lpstr>Deep Learning: Finding Correlation among Complex Data</vt:lpstr>
      <vt:lpstr>Deep Learning as Feature Extraction</vt:lpstr>
      <vt:lpstr>The Streetlight Problem</vt:lpstr>
      <vt:lpstr>Deep Learning = Teaching Computers to find correlation</vt:lpstr>
      <vt:lpstr>Deep Learning = Teaching Computers to find correlation</vt:lpstr>
      <vt:lpstr>Deep Learning = Teaching Computers to find correlation</vt:lpstr>
      <vt:lpstr>Building a Simple Neural Network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Satrom</cp:lastModifiedBy>
  <cp:revision>103</cp:revision>
  <dcterms:created xsi:type="dcterms:W3CDTF">2021-04-16T15:47:13Z</dcterms:created>
  <dcterms:modified xsi:type="dcterms:W3CDTF">2022-04-25T09:40:48Z</dcterms:modified>
</cp:coreProperties>
</file>